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89" r:id="rId3"/>
    <p:sldId id="261" r:id="rId5"/>
    <p:sldId id="263" r:id="rId6"/>
    <p:sldId id="265" r:id="rId7"/>
    <p:sldId id="321" r:id="rId8"/>
    <p:sldId id="322" r:id="rId9"/>
    <p:sldId id="323" r:id="rId10"/>
    <p:sldId id="324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26" r:id="rId19"/>
    <p:sldId id="262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44" r:id="rId31"/>
    <p:sldId id="345" r:id="rId32"/>
    <p:sldId id="346" r:id="rId33"/>
    <p:sldId id="347" r:id="rId34"/>
    <p:sldId id="290" r:id="rId35"/>
  </p:sldIdLst>
  <p:sldSz cx="12188825" cy="6858000"/>
  <p:notesSz cx="6858000" cy="9144000"/>
  <p:custDataLst>
    <p:tags r:id="rId40"/>
  </p:custDataLst>
  <p:defaultTextStyle>
    <a:defPPr>
      <a:defRPr lang="zh-CN"/>
    </a:defPPr>
    <a:lvl1pPr marL="0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530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Wangzhi gang" initials="Wg" lastIdx="1" clrIdx="0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E3E8"/>
    <a:srgbClr val="EFB099"/>
    <a:srgbClr val="2F9FAB"/>
    <a:srgbClr val="F08392"/>
    <a:srgbClr val="F7DAD0"/>
    <a:srgbClr val="E94D63"/>
    <a:srgbClr val="F1BCA9"/>
    <a:srgbClr val="E9987B"/>
    <a:srgbClr val="69CBD5"/>
    <a:srgbClr val="A7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20" y="258"/>
      </p:cViewPr>
      <p:guideLst>
        <p:guide orient="horz" pos="2198"/>
        <p:guide pos="38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gs" Target="tags/tag1.xml"/><Relationship Id="rId4" Type="http://schemas.openxmlformats.org/officeDocument/2006/relationships/notesMaster" Target="notesMasters/notesMaster1.xml"/><Relationship Id="rId39" Type="http://schemas.openxmlformats.org/officeDocument/2006/relationships/commentAuthors" Target="commentAuthors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6FD2C-CDB5-4B6E-A3CF-5F090276FE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7982" y="6356350"/>
            <a:ext cx="2742486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fld id="{B1F2F547-0C28-4B78-9100-6C8B123FFAFB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7548" y="6356350"/>
            <a:ext cx="4113729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08358" y="6356350"/>
            <a:ext cx="2742486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fld id="{18B06B7B-648C-44DC-8F05-9273FF164F59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" y="0"/>
            <a:ext cx="1217915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6"/>
          <a:stretch>
            <a:fillRect/>
          </a:stretch>
        </p:blipFill>
        <p:spPr>
          <a:xfrm>
            <a:off x="-1001" y="0"/>
            <a:ext cx="12211444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xStyles>
    <p:titleStyle>
      <a:lvl1pPr algn="ctr" defTabSz="608965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608965" rtl="0" eaLnBrk="1" latinLnBrk="0" hangingPunct="1">
        <a:spcBef>
          <a:spcPct val="20000"/>
        </a:spcBef>
        <a:buFont typeface="Arial" panose="020B0604020202090204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608965" rtl="0" eaLnBrk="1" latinLnBrk="0" hangingPunct="1">
        <a:spcBef>
          <a:spcPct val="20000"/>
        </a:spcBef>
        <a:buFont typeface="Arial" panose="020B0604020202090204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365" indent="-304800" algn="l" defTabSz="608965" rtl="0" eaLnBrk="1" latinLnBrk="0" hangingPunct="1">
        <a:spcBef>
          <a:spcPct val="20000"/>
        </a:spcBef>
        <a:buFont typeface="Arial" panose="020B060402020209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965" indent="-304800" algn="l" defTabSz="608965" rtl="0" eaLnBrk="1" latinLnBrk="0" hangingPunct="1">
        <a:spcBef>
          <a:spcPct val="20000"/>
        </a:spcBef>
        <a:buFont typeface="Arial" panose="020B0604020202090204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indent="-304800" algn="l" defTabSz="608965" rtl="0" eaLnBrk="1" latinLnBrk="0" hangingPunct="1">
        <a:spcBef>
          <a:spcPct val="20000"/>
        </a:spcBef>
        <a:buFont typeface="Arial" panose="020B0604020202090204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165" indent="-304800" algn="l" defTabSz="608965" rtl="0" eaLnBrk="1" latinLnBrk="0" hangingPunct="1">
        <a:spcBef>
          <a:spcPct val="20000"/>
        </a:spcBef>
        <a:buFont typeface="Arial" panose="020B0604020202090204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608965" rtl="0" eaLnBrk="1" latinLnBrk="0" hangingPunct="1">
        <a:spcBef>
          <a:spcPct val="20000"/>
        </a:spcBef>
        <a:buFont typeface="Arial" panose="020B0604020202090204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730" indent="-304800" algn="l" defTabSz="608965" rtl="0" eaLnBrk="1" latinLnBrk="0" hangingPunct="1">
        <a:spcBef>
          <a:spcPct val="20000"/>
        </a:spcBef>
        <a:buFont typeface="Arial" panose="020B0604020202090204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330" indent="-304800" algn="l" defTabSz="608965" rtl="0" eaLnBrk="1" latinLnBrk="0" hangingPunct="1">
        <a:spcBef>
          <a:spcPct val="20000"/>
        </a:spcBef>
        <a:buFont typeface="Arial" panose="020B0604020202090204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3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.svg"/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rot="10800000">
            <a:off x="825763" y="0"/>
            <a:ext cx="10551694" cy="5264742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75178" y="4803982"/>
            <a:ext cx="1357313" cy="40005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r>
              <a:rPr lang="zh-CN" altLang="en-US" sz="1900" spc="3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答辩人：</a:t>
            </a:r>
            <a:endParaRPr lang="zh-HK" altLang="en-US" sz="1900" spc="3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315947" y="4811649"/>
            <a:ext cx="1614489" cy="38227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1900" spc="300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第六组</a:t>
            </a:r>
            <a:endParaRPr lang="zh-CN" altLang="en-US" sz="1900" spc="300" dirty="0" smtClean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4" name="等腰三角形 53"/>
          <p:cNvSpPr/>
          <p:nvPr/>
        </p:nvSpPr>
        <p:spPr>
          <a:xfrm rot="10800000">
            <a:off x="1146606" y="-1"/>
            <a:ext cx="9922447" cy="4957012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等腰三角形 54"/>
          <p:cNvSpPr/>
          <p:nvPr/>
        </p:nvSpPr>
        <p:spPr>
          <a:xfrm rot="10800000">
            <a:off x="1454785" y="-635"/>
            <a:ext cx="9301480" cy="4728210"/>
          </a:xfrm>
          <a:prstGeom prst="triangl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等腰三角形 55"/>
          <p:cNvSpPr/>
          <p:nvPr/>
        </p:nvSpPr>
        <p:spPr>
          <a:xfrm rot="10800000">
            <a:off x="1607410" y="-19348"/>
            <a:ext cx="9004443" cy="45762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84"/>
          <a:stretch>
            <a:fillRect/>
          </a:stretch>
        </p:blipFill>
        <p:spPr>
          <a:xfrm>
            <a:off x="1877695" y="448945"/>
            <a:ext cx="8433435" cy="6106795"/>
          </a:xfrm>
          <a:prstGeom prst="rect">
            <a:avLst/>
          </a:prstGeom>
        </p:spPr>
      </p:pic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2269648" y="2632370"/>
            <a:ext cx="7682094" cy="1251781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lgDash"/>
          </a:ln>
          <a:effectLst/>
        </p:spPr>
        <p:txBody>
          <a:bodyPr vert="horz" wrap="square" lIns="81252" tIns="40626" rIns="81252" bIns="40626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zh-CN" sz="7200" dirty="0" smtClean="0">
                <a:ln w="0"/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bilibili</a:t>
            </a:r>
            <a:r>
              <a:rPr lang="zh-CN" altLang="en-US" sz="7200" dirty="0" smtClean="0">
                <a:ln w="0"/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数据分析网</a:t>
            </a:r>
            <a:endParaRPr lang="zh-CN" altLang="en-US" sz="7200" dirty="0" smtClean="0">
              <a:ln w="0"/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 rot="19764056">
            <a:off x="1878051" y="2162819"/>
            <a:ext cx="1424066" cy="1326299"/>
            <a:chOff x="1164" y="687"/>
            <a:chExt cx="3219" cy="2998"/>
          </a:xfrm>
          <a:solidFill>
            <a:srgbClr val="F08392"/>
          </a:solidFill>
          <a:effectLst/>
        </p:grpSpPr>
        <p:sp>
          <p:nvSpPr>
            <p:cNvPr id="8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2" name="等腰三角形 31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2945" y="286385"/>
            <a:ext cx="3497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总体设计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5505" y="1137285"/>
            <a:ext cx="10323195" cy="4850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6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41"/>
          <p:cNvCxnSpPr/>
          <p:nvPr/>
        </p:nvCxnSpPr>
        <p:spPr>
          <a:xfrm>
            <a:off x="5400040" y="922020"/>
            <a:ext cx="0" cy="516255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rgbClr val="A7A7A7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4" name="等腰三角形 33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5" name="等腰三角形 34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86D4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F7DAD0"/>
          </a:solidFill>
          <a:ln>
            <a:solidFill>
              <a:srgbClr val="F7DAD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9356563" y="4313938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0035300" y="2796701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230428" y="998924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68975" y="4716145"/>
            <a:ext cx="3597910" cy="136842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p>
            <a:pPr marL="28575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弹幕评论快照、词云统计：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全面了解大众对视频的评价与情感倾向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各时段弹幕浏览量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指导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主选择浏览量高的时间段进行视频投放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56" name="Group 12"/>
          <p:cNvGrpSpPr>
            <a:grpSpLocks noChangeAspect="1"/>
          </p:cNvGrpSpPr>
          <p:nvPr/>
        </p:nvGrpSpPr>
        <p:grpSpPr bwMode="auto">
          <a:xfrm>
            <a:off x="3452804" y="2677401"/>
            <a:ext cx="1361803" cy="1281345"/>
            <a:chOff x="3333" y="1044"/>
            <a:chExt cx="3267" cy="2854"/>
          </a:xfrm>
          <a:solidFill>
            <a:schemeClr val="bg1"/>
          </a:solidFill>
        </p:grpSpPr>
        <p:sp>
          <p:nvSpPr>
            <p:cNvPr id="69" name="Freeform 14"/>
            <p:cNvSpPr/>
            <p:nvPr/>
          </p:nvSpPr>
          <p:spPr bwMode="auto">
            <a:xfrm>
              <a:off x="3333" y="1044"/>
              <a:ext cx="2451" cy="2854"/>
            </a:xfrm>
            <a:custGeom>
              <a:avLst/>
              <a:gdLst>
                <a:gd name="T0" fmla="*/ 908 w 1036"/>
                <a:gd name="T1" fmla="*/ 372 h 1206"/>
                <a:gd name="T2" fmla="*/ 908 w 1036"/>
                <a:gd name="T3" fmla="*/ 296 h 1206"/>
                <a:gd name="T4" fmla="*/ 908 w 1036"/>
                <a:gd name="T5" fmla="*/ 152 h 1206"/>
                <a:gd name="T6" fmla="*/ 883 w 1036"/>
                <a:gd name="T7" fmla="*/ 128 h 1206"/>
                <a:gd name="T8" fmla="*/ 405 w 1036"/>
                <a:gd name="T9" fmla="*/ 128 h 1206"/>
                <a:gd name="T10" fmla="*/ 387 w 1036"/>
                <a:gd name="T11" fmla="*/ 128 h 1206"/>
                <a:gd name="T12" fmla="*/ 387 w 1036"/>
                <a:gd name="T13" fmla="*/ 150 h 1206"/>
                <a:gd name="T14" fmla="*/ 387 w 1036"/>
                <a:gd name="T15" fmla="*/ 296 h 1206"/>
                <a:gd name="T16" fmla="*/ 295 w 1036"/>
                <a:gd name="T17" fmla="*/ 386 h 1206"/>
                <a:gd name="T18" fmla="*/ 145 w 1036"/>
                <a:gd name="T19" fmla="*/ 386 h 1206"/>
                <a:gd name="T20" fmla="*/ 128 w 1036"/>
                <a:gd name="T21" fmla="*/ 386 h 1206"/>
                <a:gd name="T22" fmla="*/ 128 w 1036"/>
                <a:gd name="T23" fmla="*/ 404 h 1206"/>
                <a:gd name="T24" fmla="*/ 128 w 1036"/>
                <a:gd name="T25" fmla="*/ 1052 h 1206"/>
                <a:gd name="T26" fmla="*/ 153 w 1036"/>
                <a:gd name="T27" fmla="*/ 1078 h 1206"/>
                <a:gd name="T28" fmla="*/ 882 w 1036"/>
                <a:gd name="T29" fmla="*/ 1078 h 1206"/>
                <a:gd name="T30" fmla="*/ 908 w 1036"/>
                <a:gd name="T31" fmla="*/ 1052 h 1206"/>
                <a:gd name="T32" fmla="*/ 908 w 1036"/>
                <a:gd name="T33" fmla="*/ 869 h 1206"/>
                <a:gd name="T34" fmla="*/ 914 w 1036"/>
                <a:gd name="T35" fmla="*/ 851 h 1206"/>
                <a:gd name="T36" fmla="*/ 1028 w 1036"/>
                <a:gd name="T37" fmla="*/ 729 h 1206"/>
                <a:gd name="T38" fmla="*/ 1035 w 1036"/>
                <a:gd name="T39" fmla="*/ 724 h 1206"/>
                <a:gd name="T40" fmla="*/ 1036 w 1036"/>
                <a:gd name="T41" fmla="*/ 738 h 1206"/>
                <a:gd name="T42" fmla="*/ 1036 w 1036"/>
                <a:gd name="T43" fmla="*/ 1069 h 1206"/>
                <a:gd name="T44" fmla="*/ 899 w 1036"/>
                <a:gd name="T45" fmla="*/ 1206 h 1206"/>
                <a:gd name="T46" fmla="*/ 133 w 1036"/>
                <a:gd name="T47" fmla="*/ 1206 h 1206"/>
                <a:gd name="T48" fmla="*/ 0 w 1036"/>
                <a:gd name="T49" fmla="*/ 1073 h 1206"/>
                <a:gd name="T50" fmla="*/ 0 w 1036"/>
                <a:gd name="T51" fmla="*/ 316 h 1206"/>
                <a:gd name="T52" fmla="*/ 19 w 1036"/>
                <a:gd name="T53" fmla="*/ 267 h 1206"/>
                <a:gd name="T54" fmla="*/ 265 w 1036"/>
                <a:gd name="T55" fmla="*/ 27 h 1206"/>
                <a:gd name="T56" fmla="*/ 331 w 1036"/>
                <a:gd name="T57" fmla="*/ 0 h 1206"/>
                <a:gd name="T58" fmla="*/ 902 w 1036"/>
                <a:gd name="T59" fmla="*/ 0 h 1206"/>
                <a:gd name="T60" fmla="*/ 1036 w 1036"/>
                <a:gd name="T61" fmla="*/ 129 h 1206"/>
                <a:gd name="T62" fmla="*/ 1035 w 1036"/>
                <a:gd name="T63" fmla="*/ 206 h 1206"/>
                <a:gd name="T64" fmla="*/ 1028 w 1036"/>
                <a:gd name="T65" fmla="*/ 224 h 1206"/>
                <a:gd name="T66" fmla="*/ 942 w 1036"/>
                <a:gd name="T67" fmla="*/ 328 h 1206"/>
                <a:gd name="T68" fmla="*/ 921 w 1036"/>
                <a:gd name="T69" fmla="*/ 358 h 1206"/>
                <a:gd name="T70" fmla="*/ 908 w 1036"/>
                <a:gd name="T71" fmla="*/ 372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6" h="1206">
                  <a:moveTo>
                    <a:pt x="908" y="372"/>
                  </a:moveTo>
                  <a:cubicBezTo>
                    <a:pt x="908" y="344"/>
                    <a:pt x="908" y="320"/>
                    <a:pt x="908" y="296"/>
                  </a:cubicBezTo>
                  <a:cubicBezTo>
                    <a:pt x="908" y="248"/>
                    <a:pt x="908" y="200"/>
                    <a:pt x="908" y="152"/>
                  </a:cubicBezTo>
                  <a:cubicBezTo>
                    <a:pt x="908" y="131"/>
                    <a:pt x="905" y="128"/>
                    <a:pt x="883" y="128"/>
                  </a:cubicBezTo>
                  <a:cubicBezTo>
                    <a:pt x="724" y="128"/>
                    <a:pt x="565" y="128"/>
                    <a:pt x="405" y="128"/>
                  </a:cubicBezTo>
                  <a:cubicBezTo>
                    <a:pt x="400" y="128"/>
                    <a:pt x="394" y="128"/>
                    <a:pt x="387" y="128"/>
                  </a:cubicBezTo>
                  <a:cubicBezTo>
                    <a:pt x="387" y="137"/>
                    <a:pt x="387" y="144"/>
                    <a:pt x="387" y="150"/>
                  </a:cubicBezTo>
                  <a:cubicBezTo>
                    <a:pt x="387" y="199"/>
                    <a:pt x="387" y="247"/>
                    <a:pt x="387" y="296"/>
                  </a:cubicBezTo>
                  <a:cubicBezTo>
                    <a:pt x="386" y="352"/>
                    <a:pt x="351" y="386"/>
                    <a:pt x="295" y="386"/>
                  </a:cubicBezTo>
                  <a:cubicBezTo>
                    <a:pt x="245" y="386"/>
                    <a:pt x="195" y="386"/>
                    <a:pt x="145" y="386"/>
                  </a:cubicBezTo>
                  <a:cubicBezTo>
                    <a:pt x="140" y="386"/>
                    <a:pt x="135" y="386"/>
                    <a:pt x="128" y="386"/>
                  </a:cubicBezTo>
                  <a:cubicBezTo>
                    <a:pt x="128" y="394"/>
                    <a:pt x="128" y="399"/>
                    <a:pt x="128" y="404"/>
                  </a:cubicBezTo>
                  <a:cubicBezTo>
                    <a:pt x="128" y="620"/>
                    <a:pt x="128" y="836"/>
                    <a:pt x="128" y="1052"/>
                  </a:cubicBezTo>
                  <a:cubicBezTo>
                    <a:pt x="128" y="1076"/>
                    <a:pt x="130" y="1078"/>
                    <a:pt x="153" y="1078"/>
                  </a:cubicBezTo>
                  <a:cubicBezTo>
                    <a:pt x="396" y="1078"/>
                    <a:pt x="639" y="1078"/>
                    <a:pt x="882" y="1078"/>
                  </a:cubicBezTo>
                  <a:cubicBezTo>
                    <a:pt x="906" y="1078"/>
                    <a:pt x="908" y="1076"/>
                    <a:pt x="908" y="1052"/>
                  </a:cubicBezTo>
                  <a:cubicBezTo>
                    <a:pt x="908" y="991"/>
                    <a:pt x="908" y="930"/>
                    <a:pt x="908" y="869"/>
                  </a:cubicBezTo>
                  <a:cubicBezTo>
                    <a:pt x="908" y="863"/>
                    <a:pt x="910" y="855"/>
                    <a:pt x="914" y="851"/>
                  </a:cubicBezTo>
                  <a:cubicBezTo>
                    <a:pt x="952" y="810"/>
                    <a:pt x="990" y="770"/>
                    <a:pt x="1028" y="729"/>
                  </a:cubicBezTo>
                  <a:cubicBezTo>
                    <a:pt x="1030" y="728"/>
                    <a:pt x="1031" y="727"/>
                    <a:pt x="1035" y="724"/>
                  </a:cubicBezTo>
                  <a:cubicBezTo>
                    <a:pt x="1035" y="730"/>
                    <a:pt x="1036" y="734"/>
                    <a:pt x="1036" y="738"/>
                  </a:cubicBezTo>
                  <a:cubicBezTo>
                    <a:pt x="1036" y="849"/>
                    <a:pt x="1036" y="959"/>
                    <a:pt x="1036" y="1069"/>
                  </a:cubicBezTo>
                  <a:cubicBezTo>
                    <a:pt x="1035" y="1151"/>
                    <a:pt x="981" y="1206"/>
                    <a:pt x="899" y="1206"/>
                  </a:cubicBezTo>
                  <a:cubicBezTo>
                    <a:pt x="643" y="1206"/>
                    <a:pt x="388" y="1206"/>
                    <a:pt x="133" y="1206"/>
                  </a:cubicBezTo>
                  <a:cubicBezTo>
                    <a:pt x="56" y="1206"/>
                    <a:pt x="0" y="1150"/>
                    <a:pt x="0" y="1073"/>
                  </a:cubicBezTo>
                  <a:cubicBezTo>
                    <a:pt x="0" y="821"/>
                    <a:pt x="0" y="568"/>
                    <a:pt x="0" y="316"/>
                  </a:cubicBezTo>
                  <a:cubicBezTo>
                    <a:pt x="0" y="297"/>
                    <a:pt x="6" y="281"/>
                    <a:pt x="19" y="267"/>
                  </a:cubicBezTo>
                  <a:cubicBezTo>
                    <a:pt x="101" y="187"/>
                    <a:pt x="183" y="107"/>
                    <a:pt x="265" y="27"/>
                  </a:cubicBezTo>
                  <a:cubicBezTo>
                    <a:pt x="283" y="9"/>
                    <a:pt x="305" y="0"/>
                    <a:pt x="331" y="0"/>
                  </a:cubicBezTo>
                  <a:cubicBezTo>
                    <a:pt x="521" y="0"/>
                    <a:pt x="712" y="0"/>
                    <a:pt x="902" y="0"/>
                  </a:cubicBezTo>
                  <a:cubicBezTo>
                    <a:pt x="978" y="1"/>
                    <a:pt x="1033" y="53"/>
                    <a:pt x="1036" y="129"/>
                  </a:cubicBezTo>
                  <a:cubicBezTo>
                    <a:pt x="1036" y="155"/>
                    <a:pt x="1036" y="180"/>
                    <a:pt x="1035" y="206"/>
                  </a:cubicBezTo>
                  <a:cubicBezTo>
                    <a:pt x="1035" y="212"/>
                    <a:pt x="1032" y="219"/>
                    <a:pt x="1028" y="224"/>
                  </a:cubicBezTo>
                  <a:cubicBezTo>
                    <a:pt x="999" y="259"/>
                    <a:pt x="970" y="293"/>
                    <a:pt x="942" y="328"/>
                  </a:cubicBezTo>
                  <a:cubicBezTo>
                    <a:pt x="934" y="337"/>
                    <a:pt x="928" y="348"/>
                    <a:pt x="921" y="358"/>
                  </a:cubicBezTo>
                  <a:cubicBezTo>
                    <a:pt x="918" y="362"/>
                    <a:pt x="914" y="365"/>
                    <a:pt x="908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0" name="Freeform 15"/>
            <p:cNvSpPr/>
            <p:nvPr/>
          </p:nvSpPr>
          <p:spPr bwMode="auto">
            <a:xfrm>
              <a:off x="4765" y="2054"/>
              <a:ext cx="1154" cy="1326"/>
            </a:xfrm>
            <a:custGeom>
              <a:avLst/>
              <a:gdLst>
                <a:gd name="T0" fmla="*/ 351 w 488"/>
                <a:gd name="T1" fmla="*/ 0 h 560"/>
                <a:gd name="T2" fmla="*/ 488 w 488"/>
                <a:gd name="T3" fmla="*/ 114 h 560"/>
                <a:gd name="T4" fmla="*/ 431 w 488"/>
                <a:gd name="T5" fmla="*/ 180 h 560"/>
                <a:gd name="T6" fmla="*/ 127 w 488"/>
                <a:gd name="T7" fmla="*/ 490 h 560"/>
                <a:gd name="T8" fmla="*/ 39 w 488"/>
                <a:gd name="T9" fmla="*/ 554 h 560"/>
                <a:gd name="T10" fmla="*/ 5 w 488"/>
                <a:gd name="T11" fmla="*/ 560 h 560"/>
                <a:gd name="T12" fmla="*/ 4 w 488"/>
                <a:gd name="T13" fmla="*/ 526 h 560"/>
                <a:gd name="T14" fmla="*/ 64 w 488"/>
                <a:gd name="T15" fmla="*/ 404 h 560"/>
                <a:gd name="T16" fmla="*/ 347 w 488"/>
                <a:gd name="T17" fmla="*/ 7 h 560"/>
                <a:gd name="T18" fmla="*/ 351 w 488"/>
                <a:gd name="T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560">
                  <a:moveTo>
                    <a:pt x="351" y="0"/>
                  </a:moveTo>
                  <a:cubicBezTo>
                    <a:pt x="398" y="39"/>
                    <a:pt x="443" y="76"/>
                    <a:pt x="488" y="114"/>
                  </a:cubicBezTo>
                  <a:cubicBezTo>
                    <a:pt x="469" y="137"/>
                    <a:pt x="450" y="159"/>
                    <a:pt x="431" y="180"/>
                  </a:cubicBezTo>
                  <a:cubicBezTo>
                    <a:pt x="336" y="289"/>
                    <a:pt x="238" y="396"/>
                    <a:pt x="127" y="490"/>
                  </a:cubicBezTo>
                  <a:cubicBezTo>
                    <a:pt x="100" y="514"/>
                    <a:pt x="69" y="534"/>
                    <a:pt x="39" y="554"/>
                  </a:cubicBezTo>
                  <a:cubicBezTo>
                    <a:pt x="30" y="560"/>
                    <a:pt x="17" y="558"/>
                    <a:pt x="5" y="560"/>
                  </a:cubicBezTo>
                  <a:cubicBezTo>
                    <a:pt x="5" y="549"/>
                    <a:pt x="0" y="536"/>
                    <a:pt x="4" y="526"/>
                  </a:cubicBezTo>
                  <a:cubicBezTo>
                    <a:pt x="23" y="485"/>
                    <a:pt x="41" y="443"/>
                    <a:pt x="64" y="404"/>
                  </a:cubicBezTo>
                  <a:cubicBezTo>
                    <a:pt x="147" y="264"/>
                    <a:pt x="245" y="134"/>
                    <a:pt x="347" y="7"/>
                  </a:cubicBezTo>
                  <a:cubicBezTo>
                    <a:pt x="348" y="5"/>
                    <a:pt x="349" y="3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1" name="Freeform 16"/>
            <p:cNvSpPr/>
            <p:nvPr/>
          </p:nvSpPr>
          <p:spPr bwMode="auto">
            <a:xfrm>
              <a:off x="5678" y="1335"/>
              <a:ext cx="816" cy="894"/>
            </a:xfrm>
            <a:custGeom>
              <a:avLst/>
              <a:gdLst>
                <a:gd name="T0" fmla="*/ 139 w 345"/>
                <a:gd name="T1" fmla="*/ 378 h 378"/>
                <a:gd name="T2" fmla="*/ 0 w 345"/>
                <a:gd name="T3" fmla="*/ 264 h 378"/>
                <a:gd name="T4" fmla="*/ 19 w 345"/>
                <a:gd name="T5" fmla="*/ 240 h 378"/>
                <a:gd name="T6" fmla="*/ 183 w 345"/>
                <a:gd name="T7" fmla="*/ 54 h 378"/>
                <a:gd name="T8" fmla="*/ 231 w 345"/>
                <a:gd name="T9" fmla="*/ 17 h 378"/>
                <a:gd name="T10" fmla="*/ 308 w 345"/>
                <a:gd name="T11" fmla="*/ 26 h 378"/>
                <a:gd name="T12" fmla="*/ 334 w 345"/>
                <a:gd name="T13" fmla="*/ 103 h 378"/>
                <a:gd name="T14" fmla="*/ 312 w 345"/>
                <a:gd name="T15" fmla="*/ 150 h 378"/>
                <a:gd name="T16" fmla="*/ 139 w 345"/>
                <a:gd name="T17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378">
                  <a:moveTo>
                    <a:pt x="139" y="378"/>
                  </a:moveTo>
                  <a:cubicBezTo>
                    <a:pt x="90" y="338"/>
                    <a:pt x="46" y="301"/>
                    <a:pt x="0" y="264"/>
                  </a:cubicBezTo>
                  <a:cubicBezTo>
                    <a:pt x="7" y="255"/>
                    <a:pt x="13" y="247"/>
                    <a:pt x="19" y="240"/>
                  </a:cubicBezTo>
                  <a:cubicBezTo>
                    <a:pt x="74" y="178"/>
                    <a:pt x="128" y="115"/>
                    <a:pt x="183" y="54"/>
                  </a:cubicBezTo>
                  <a:cubicBezTo>
                    <a:pt x="196" y="39"/>
                    <a:pt x="214" y="27"/>
                    <a:pt x="231" y="17"/>
                  </a:cubicBezTo>
                  <a:cubicBezTo>
                    <a:pt x="259" y="0"/>
                    <a:pt x="280" y="4"/>
                    <a:pt x="308" y="26"/>
                  </a:cubicBezTo>
                  <a:cubicBezTo>
                    <a:pt x="336" y="50"/>
                    <a:pt x="345" y="73"/>
                    <a:pt x="334" y="103"/>
                  </a:cubicBezTo>
                  <a:cubicBezTo>
                    <a:pt x="328" y="119"/>
                    <a:pt x="322" y="136"/>
                    <a:pt x="312" y="150"/>
                  </a:cubicBezTo>
                  <a:cubicBezTo>
                    <a:pt x="255" y="226"/>
                    <a:pt x="197" y="301"/>
                    <a:pt x="139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2" name="Freeform 17"/>
            <p:cNvSpPr/>
            <p:nvPr/>
          </p:nvSpPr>
          <p:spPr bwMode="auto">
            <a:xfrm>
              <a:off x="3948" y="2168"/>
              <a:ext cx="1221" cy="199"/>
            </a:xfrm>
            <a:custGeom>
              <a:avLst/>
              <a:gdLst>
                <a:gd name="T0" fmla="*/ 257 w 516"/>
                <a:gd name="T1" fmla="*/ 0 h 84"/>
                <a:gd name="T2" fmla="*/ 496 w 516"/>
                <a:gd name="T3" fmla="*/ 0 h 84"/>
                <a:gd name="T4" fmla="*/ 516 w 516"/>
                <a:gd name="T5" fmla="*/ 19 h 84"/>
                <a:gd name="T6" fmla="*/ 516 w 516"/>
                <a:gd name="T7" fmla="*/ 49 h 84"/>
                <a:gd name="T8" fmla="*/ 481 w 516"/>
                <a:gd name="T9" fmla="*/ 84 h 84"/>
                <a:gd name="T10" fmla="*/ 23 w 516"/>
                <a:gd name="T11" fmla="*/ 84 h 84"/>
                <a:gd name="T12" fmla="*/ 0 w 516"/>
                <a:gd name="T13" fmla="*/ 61 h 84"/>
                <a:gd name="T14" fmla="*/ 0 w 516"/>
                <a:gd name="T15" fmla="*/ 22 h 84"/>
                <a:gd name="T16" fmla="*/ 22 w 516"/>
                <a:gd name="T17" fmla="*/ 0 h 84"/>
                <a:gd name="T18" fmla="*/ 257 w 516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6" h="84">
                  <a:moveTo>
                    <a:pt x="257" y="0"/>
                  </a:moveTo>
                  <a:cubicBezTo>
                    <a:pt x="337" y="0"/>
                    <a:pt x="416" y="0"/>
                    <a:pt x="496" y="0"/>
                  </a:cubicBezTo>
                  <a:cubicBezTo>
                    <a:pt x="515" y="0"/>
                    <a:pt x="516" y="1"/>
                    <a:pt x="516" y="19"/>
                  </a:cubicBezTo>
                  <a:cubicBezTo>
                    <a:pt x="516" y="29"/>
                    <a:pt x="516" y="39"/>
                    <a:pt x="516" y="49"/>
                  </a:cubicBezTo>
                  <a:cubicBezTo>
                    <a:pt x="516" y="71"/>
                    <a:pt x="503" y="84"/>
                    <a:pt x="481" y="84"/>
                  </a:cubicBezTo>
                  <a:cubicBezTo>
                    <a:pt x="329" y="84"/>
                    <a:pt x="176" y="84"/>
                    <a:pt x="23" y="84"/>
                  </a:cubicBezTo>
                  <a:cubicBezTo>
                    <a:pt x="0" y="84"/>
                    <a:pt x="0" y="83"/>
                    <a:pt x="0" y="61"/>
                  </a:cubicBezTo>
                  <a:cubicBezTo>
                    <a:pt x="0" y="48"/>
                    <a:pt x="0" y="35"/>
                    <a:pt x="0" y="22"/>
                  </a:cubicBezTo>
                  <a:cubicBezTo>
                    <a:pt x="0" y="0"/>
                    <a:pt x="0" y="0"/>
                    <a:pt x="22" y="0"/>
                  </a:cubicBezTo>
                  <a:cubicBezTo>
                    <a:pt x="100" y="0"/>
                    <a:pt x="179" y="0"/>
                    <a:pt x="2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3" name="Freeform 18"/>
            <p:cNvSpPr/>
            <p:nvPr/>
          </p:nvSpPr>
          <p:spPr bwMode="auto">
            <a:xfrm>
              <a:off x="3946" y="2575"/>
              <a:ext cx="1029" cy="201"/>
            </a:xfrm>
            <a:custGeom>
              <a:avLst/>
              <a:gdLst>
                <a:gd name="T0" fmla="*/ 435 w 435"/>
                <a:gd name="T1" fmla="*/ 0 h 85"/>
                <a:gd name="T2" fmla="*/ 382 w 435"/>
                <a:gd name="T3" fmla="*/ 80 h 85"/>
                <a:gd name="T4" fmla="*/ 371 w 435"/>
                <a:gd name="T5" fmla="*/ 84 h 85"/>
                <a:gd name="T6" fmla="*/ 15 w 435"/>
                <a:gd name="T7" fmla="*/ 85 h 85"/>
                <a:gd name="T8" fmla="*/ 1 w 435"/>
                <a:gd name="T9" fmla="*/ 69 h 85"/>
                <a:gd name="T10" fmla="*/ 0 w 435"/>
                <a:gd name="T11" fmla="*/ 18 h 85"/>
                <a:gd name="T12" fmla="*/ 19 w 435"/>
                <a:gd name="T13" fmla="*/ 0 h 85"/>
                <a:gd name="T14" fmla="*/ 190 w 435"/>
                <a:gd name="T15" fmla="*/ 0 h 85"/>
                <a:gd name="T16" fmla="*/ 415 w 435"/>
                <a:gd name="T17" fmla="*/ 0 h 85"/>
                <a:gd name="T18" fmla="*/ 435 w 435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5" h="85">
                  <a:moveTo>
                    <a:pt x="435" y="0"/>
                  </a:moveTo>
                  <a:cubicBezTo>
                    <a:pt x="417" y="29"/>
                    <a:pt x="400" y="55"/>
                    <a:pt x="382" y="80"/>
                  </a:cubicBezTo>
                  <a:cubicBezTo>
                    <a:pt x="380" y="83"/>
                    <a:pt x="375" y="84"/>
                    <a:pt x="371" y="84"/>
                  </a:cubicBezTo>
                  <a:cubicBezTo>
                    <a:pt x="252" y="85"/>
                    <a:pt x="134" y="84"/>
                    <a:pt x="15" y="85"/>
                  </a:cubicBezTo>
                  <a:cubicBezTo>
                    <a:pt x="4" y="85"/>
                    <a:pt x="0" y="80"/>
                    <a:pt x="1" y="69"/>
                  </a:cubicBezTo>
                  <a:cubicBezTo>
                    <a:pt x="1" y="52"/>
                    <a:pt x="1" y="35"/>
                    <a:pt x="0" y="18"/>
                  </a:cubicBezTo>
                  <a:cubicBezTo>
                    <a:pt x="0" y="4"/>
                    <a:pt x="6" y="0"/>
                    <a:pt x="19" y="0"/>
                  </a:cubicBezTo>
                  <a:cubicBezTo>
                    <a:pt x="76" y="0"/>
                    <a:pt x="133" y="0"/>
                    <a:pt x="190" y="0"/>
                  </a:cubicBezTo>
                  <a:cubicBezTo>
                    <a:pt x="265" y="0"/>
                    <a:pt x="340" y="0"/>
                    <a:pt x="415" y="0"/>
                  </a:cubicBezTo>
                  <a:cubicBezTo>
                    <a:pt x="421" y="0"/>
                    <a:pt x="426" y="0"/>
                    <a:pt x="4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4" name="Freeform 19"/>
            <p:cNvSpPr/>
            <p:nvPr/>
          </p:nvSpPr>
          <p:spPr bwMode="auto">
            <a:xfrm>
              <a:off x="3930" y="2963"/>
              <a:ext cx="730" cy="438"/>
            </a:xfrm>
            <a:custGeom>
              <a:avLst/>
              <a:gdLst>
                <a:gd name="T0" fmla="*/ 286 w 309"/>
                <a:gd name="T1" fmla="*/ 148 h 185"/>
                <a:gd name="T2" fmla="*/ 283 w 309"/>
                <a:gd name="T3" fmla="*/ 148 h 185"/>
                <a:gd name="T4" fmla="*/ 234 w 309"/>
                <a:gd name="T5" fmla="*/ 153 h 185"/>
                <a:gd name="T6" fmla="*/ 214 w 309"/>
                <a:gd name="T7" fmla="*/ 169 h 185"/>
                <a:gd name="T8" fmla="*/ 156 w 309"/>
                <a:gd name="T9" fmla="*/ 164 h 185"/>
                <a:gd name="T10" fmla="*/ 105 w 309"/>
                <a:gd name="T11" fmla="*/ 110 h 185"/>
                <a:gd name="T12" fmla="*/ 80 w 309"/>
                <a:gd name="T13" fmla="*/ 157 h 185"/>
                <a:gd name="T14" fmla="*/ 38 w 309"/>
                <a:gd name="T15" fmla="*/ 178 h 185"/>
                <a:gd name="T16" fmla="*/ 11 w 309"/>
                <a:gd name="T17" fmla="*/ 126 h 185"/>
                <a:gd name="T18" fmla="*/ 64 w 309"/>
                <a:gd name="T19" fmla="*/ 24 h 185"/>
                <a:gd name="T20" fmla="*/ 126 w 309"/>
                <a:gd name="T21" fmla="*/ 21 h 185"/>
                <a:gd name="T22" fmla="*/ 191 w 309"/>
                <a:gd name="T23" fmla="*/ 90 h 185"/>
                <a:gd name="T24" fmla="*/ 230 w 309"/>
                <a:gd name="T25" fmla="*/ 60 h 185"/>
                <a:gd name="T26" fmla="*/ 281 w 309"/>
                <a:gd name="T27" fmla="*/ 58 h 185"/>
                <a:gd name="T28" fmla="*/ 309 w 309"/>
                <a:gd name="T29" fmla="*/ 76 h 185"/>
                <a:gd name="T30" fmla="*/ 286 w 309"/>
                <a:gd name="T31" fmla="*/ 14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9" h="185">
                  <a:moveTo>
                    <a:pt x="286" y="148"/>
                  </a:moveTo>
                  <a:cubicBezTo>
                    <a:pt x="284" y="148"/>
                    <a:pt x="284" y="148"/>
                    <a:pt x="283" y="148"/>
                  </a:cubicBezTo>
                  <a:cubicBezTo>
                    <a:pt x="265" y="131"/>
                    <a:pt x="249" y="137"/>
                    <a:pt x="234" y="153"/>
                  </a:cubicBezTo>
                  <a:cubicBezTo>
                    <a:pt x="228" y="159"/>
                    <a:pt x="221" y="164"/>
                    <a:pt x="214" y="169"/>
                  </a:cubicBezTo>
                  <a:cubicBezTo>
                    <a:pt x="193" y="185"/>
                    <a:pt x="174" y="183"/>
                    <a:pt x="156" y="164"/>
                  </a:cubicBezTo>
                  <a:cubicBezTo>
                    <a:pt x="139" y="147"/>
                    <a:pt x="123" y="129"/>
                    <a:pt x="105" y="110"/>
                  </a:cubicBezTo>
                  <a:cubicBezTo>
                    <a:pt x="96" y="126"/>
                    <a:pt x="88" y="142"/>
                    <a:pt x="80" y="157"/>
                  </a:cubicBezTo>
                  <a:cubicBezTo>
                    <a:pt x="71" y="174"/>
                    <a:pt x="55" y="181"/>
                    <a:pt x="38" y="178"/>
                  </a:cubicBezTo>
                  <a:cubicBezTo>
                    <a:pt x="14" y="174"/>
                    <a:pt x="0" y="149"/>
                    <a:pt x="11" y="126"/>
                  </a:cubicBezTo>
                  <a:cubicBezTo>
                    <a:pt x="28" y="92"/>
                    <a:pt x="45" y="57"/>
                    <a:pt x="64" y="24"/>
                  </a:cubicBezTo>
                  <a:cubicBezTo>
                    <a:pt x="77" y="0"/>
                    <a:pt x="107" y="0"/>
                    <a:pt x="126" y="21"/>
                  </a:cubicBezTo>
                  <a:cubicBezTo>
                    <a:pt x="148" y="43"/>
                    <a:pt x="169" y="66"/>
                    <a:pt x="191" y="90"/>
                  </a:cubicBezTo>
                  <a:cubicBezTo>
                    <a:pt x="204" y="80"/>
                    <a:pt x="217" y="70"/>
                    <a:pt x="230" y="60"/>
                  </a:cubicBezTo>
                  <a:cubicBezTo>
                    <a:pt x="247" y="47"/>
                    <a:pt x="262" y="46"/>
                    <a:pt x="281" y="58"/>
                  </a:cubicBezTo>
                  <a:cubicBezTo>
                    <a:pt x="291" y="64"/>
                    <a:pt x="300" y="70"/>
                    <a:pt x="309" y="76"/>
                  </a:cubicBezTo>
                  <a:cubicBezTo>
                    <a:pt x="301" y="100"/>
                    <a:pt x="294" y="124"/>
                    <a:pt x="286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5" name="Freeform 20"/>
            <p:cNvSpPr/>
            <p:nvPr/>
          </p:nvSpPr>
          <p:spPr bwMode="auto">
            <a:xfrm>
              <a:off x="5919" y="1754"/>
              <a:ext cx="681" cy="816"/>
            </a:xfrm>
            <a:custGeom>
              <a:avLst/>
              <a:gdLst>
                <a:gd name="T0" fmla="*/ 288 w 288"/>
                <a:gd name="T1" fmla="*/ 37 h 345"/>
                <a:gd name="T2" fmla="*/ 280 w 288"/>
                <a:gd name="T3" fmla="*/ 52 h 345"/>
                <a:gd name="T4" fmla="*/ 118 w 288"/>
                <a:gd name="T5" fmla="*/ 260 h 345"/>
                <a:gd name="T6" fmla="*/ 57 w 288"/>
                <a:gd name="T7" fmla="*/ 326 h 345"/>
                <a:gd name="T8" fmla="*/ 24 w 288"/>
                <a:gd name="T9" fmla="*/ 343 h 345"/>
                <a:gd name="T10" fmla="*/ 3 w 288"/>
                <a:gd name="T11" fmla="*/ 338 h 345"/>
                <a:gd name="T12" fmla="*/ 3 w 288"/>
                <a:gd name="T13" fmla="*/ 314 h 345"/>
                <a:gd name="T14" fmla="*/ 44 w 288"/>
                <a:gd name="T15" fmla="*/ 262 h 345"/>
                <a:gd name="T16" fmla="*/ 210 w 288"/>
                <a:gd name="T17" fmla="*/ 53 h 345"/>
                <a:gd name="T18" fmla="*/ 236 w 288"/>
                <a:gd name="T19" fmla="*/ 15 h 345"/>
                <a:gd name="T20" fmla="*/ 263 w 288"/>
                <a:gd name="T21" fmla="*/ 4 h 345"/>
                <a:gd name="T22" fmla="*/ 288 w 288"/>
                <a:gd name="T23" fmla="*/ 3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345">
                  <a:moveTo>
                    <a:pt x="288" y="37"/>
                  </a:moveTo>
                  <a:cubicBezTo>
                    <a:pt x="286" y="40"/>
                    <a:pt x="284" y="46"/>
                    <a:pt x="280" y="52"/>
                  </a:cubicBezTo>
                  <a:cubicBezTo>
                    <a:pt x="226" y="121"/>
                    <a:pt x="172" y="191"/>
                    <a:pt x="118" y="260"/>
                  </a:cubicBezTo>
                  <a:cubicBezTo>
                    <a:pt x="99" y="283"/>
                    <a:pt x="78" y="305"/>
                    <a:pt x="57" y="326"/>
                  </a:cubicBezTo>
                  <a:cubicBezTo>
                    <a:pt x="48" y="334"/>
                    <a:pt x="36" y="339"/>
                    <a:pt x="24" y="343"/>
                  </a:cubicBezTo>
                  <a:cubicBezTo>
                    <a:pt x="18" y="345"/>
                    <a:pt x="6" y="343"/>
                    <a:pt x="3" y="338"/>
                  </a:cubicBezTo>
                  <a:cubicBezTo>
                    <a:pt x="0" y="332"/>
                    <a:pt x="0" y="320"/>
                    <a:pt x="3" y="314"/>
                  </a:cubicBezTo>
                  <a:cubicBezTo>
                    <a:pt x="15" y="296"/>
                    <a:pt x="30" y="279"/>
                    <a:pt x="44" y="262"/>
                  </a:cubicBezTo>
                  <a:cubicBezTo>
                    <a:pt x="99" y="192"/>
                    <a:pt x="154" y="123"/>
                    <a:pt x="210" y="53"/>
                  </a:cubicBezTo>
                  <a:cubicBezTo>
                    <a:pt x="219" y="41"/>
                    <a:pt x="228" y="28"/>
                    <a:pt x="236" y="15"/>
                  </a:cubicBezTo>
                  <a:cubicBezTo>
                    <a:pt x="243" y="5"/>
                    <a:pt x="251" y="0"/>
                    <a:pt x="263" y="4"/>
                  </a:cubicBezTo>
                  <a:cubicBezTo>
                    <a:pt x="275" y="7"/>
                    <a:pt x="288" y="23"/>
                    <a:pt x="28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6" name="Freeform 21"/>
            <p:cNvSpPr/>
            <p:nvPr/>
          </p:nvSpPr>
          <p:spPr bwMode="auto">
            <a:xfrm>
              <a:off x="4559" y="1555"/>
              <a:ext cx="610" cy="199"/>
            </a:xfrm>
            <a:custGeom>
              <a:avLst/>
              <a:gdLst>
                <a:gd name="T0" fmla="*/ 129 w 258"/>
                <a:gd name="T1" fmla="*/ 84 h 84"/>
                <a:gd name="T2" fmla="*/ 18 w 258"/>
                <a:gd name="T3" fmla="*/ 84 h 84"/>
                <a:gd name="T4" fmla="*/ 0 w 258"/>
                <a:gd name="T5" fmla="*/ 66 h 84"/>
                <a:gd name="T6" fmla="*/ 0 w 258"/>
                <a:gd name="T7" fmla="*/ 16 h 84"/>
                <a:gd name="T8" fmla="*/ 15 w 258"/>
                <a:gd name="T9" fmla="*/ 0 h 84"/>
                <a:gd name="T10" fmla="*/ 243 w 258"/>
                <a:gd name="T11" fmla="*/ 0 h 84"/>
                <a:gd name="T12" fmla="*/ 258 w 258"/>
                <a:gd name="T13" fmla="*/ 15 h 84"/>
                <a:gd name="T14" fmla="*/ 258 w 258"/>
                <a:gd name="T15" fmla="*/ 68 h 84"/>
                <a:gd name="T16" fmla="*/ 241 w 258"/>
                <a:gd name="T17" fmla="*/ 84 h 84"/>
                <a:gd name="T18" fmla="*/ 129 w 25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84">
                  <a:moveTo>
                    <a:pt x="129" y="84"/>
                  </a:moveTo>
                  <a:cubicBezTo>
                    <a:pt x="92" y="84"/>
                    <a:pt x="55" y="83"/>
                    <a:pt x="18" y="84"/>
                  </a:cubicBezTo>
                  <a:cubicBezTo>
                    <a:pt x="5" y="84"/>
                    <a:pt x="0" y="79"/>
                    <a:pt x="0" y="66"/>
                  </a:cubicBezTo>
                  <a:cubicBezTo>
                    <a:pt x="1" y="50"/>
                    <a:pt x="1" y="33"/>
                    <a:pt x="0" y="16"/>
                  </a:cubicBezTo>
                  <a:cubicBezTo>
                    <a:pt x="0" y="5"/>
                    <a:pt x="4" y="0"/>
                    <a:pt x="15" y="0"/>
                  </a:cubicBezTo>
                  <a:cubicBezTo>
                    <a:pt x="91" y="0"/>
                    <a:pt x="167" y="0"/>
                    <a:pt x="243" y="0"/>
                  </a:cubicBezTo>
                  <a:cubicBezTo>
                    <a:pt x="254" y="0"/>
                    <a:pt x="258" y="4"/>
                    <a:pt x="258" y="15"/>
                  </a:cubicBezTo>
                  <a:cubicBezTo>
                    <a:pt x="257" y="33"/>
                    <a:pt x="257" y="50"/>
                    <a:pt x="258" y="68"/>
                  </a:cubicBezTo>
                  <a:cubicBezTo>
                    <a:pt x="258" y="80"/>
                    <a:pt x="253" y="84"/>
                    <a:pt x="241" y="84"/>
                  </a:cubicBezTo>
                  <a:cubicBezTo>
                    <a:pt x="203" y="84"/>
                    <a:pt x="166" y="84"/>
                    <a:pt x="1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83" name="矩形 82"/>
          <p:cNvSpPr/>
          <p:nvPr/>
        </p:nvSpPr>
        <p:spPr>
          <a:xfrm>
            <a:off x="5734430" y="1704745"/>
            <a:ext cx="4301302" cy="2607310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基本信息展示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视频名称、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up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主昵称，视频标签，视频简介，点赞数、收藏数、转发数、投币数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评论分析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按热度的评论内容、评论用户、评论点赞数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弹幕分析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弹幕内容、各时段弹幕浏览量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5734430" y="1170459"/>
            <a:ext cx="3005902" cy="4591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数据来源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视频播放页面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82690" y="4196234"/>
            <a:ext cx="3005902" cy="4591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数据价值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289715" y="4315168"/>
            <a:ext cx="221360" cy="221360"/>
          </a:xfrm>
          <a:prstGeom prst="ellipse">
            <a:avLst/>
          </a:prstGeom>
          <a:solidFill>
            <a:srgbClr val="02A4BB"/>
          </a:solidFill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289080" y="1253833"/>
            <a:ext cx="221360" cy="221360"/>
          </a:xfrm>
          <a:prstGeom prst="ellipse">
            <a:avLst/>
          </a:prstGeom>
          <a:solidFill>
            <a:srgbClr val="02A4BB"/>
          </a:solidFill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275" y="1593850"/>
            <a:ext cx="4146550" cy="36683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02945" y="286385"/>
            <a:ext cx="3497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视频搜索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bldLvl="0" animBg="1"/>
      <p:bldP spid="83" grpId="0" bldLvl="0" animBg="1"/>
      <p:bldP spid="5" grpId="0" bldLvl="0" animBg="1"/>
      <p:bldP spid="8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等腰三角形 31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2F9FA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3" name="等腰三角形 32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206" name="图片 2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165" y="1281430"/>
            <a:ext cx="4104640" cy="40449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02945" y="286385"/>
            <a:ext cx="3497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楷体" panose="02010609060101010101" charset="-122"/>
                <a:ea typeface="楷体" panose="02010609060101010101" charset="-122"/>
              </a:rPr>
              <a:t>up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主分析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cxnSp>
        <p:nvCxnSpPr>
          <p:cNvPr id="79" name="直接连接符 41"/>
          <p:cNvCxnSpPr/>
          <p:nvPr/>
        </p:nvCxnSpPr>
        <p:spPr>
          <a:xfrm>
            <a:off x="5400040" y="922020"/>
            <a:ext cx="0" cy="516255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rgbClr val="A7A7A7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9356563" y="4313938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8434787" y="6304921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035300" y="2796701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13475" y="1137439"/>
            <a:ext cx="3005902" cy="4591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数据来源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802630" y="1596390"/>
            <a:ext cx="4862195" cy="2486660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p>
            <a:pPr indent="0" fontAlgn="auto">
              <a:lnSpc>
                <a:spcPct val="130000"/>
              </a:lnSpc>
              <a:buFont typeface="Arial" panose="020B0604020202090204" pitchFamily="34" charset="0"/>
              <a:buNone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哔哩哔哩2021年百大up主页面           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30000"/>
              </a:lnSpc>
              <a:buFont typeface="Arial" panose="020B0604020202090204" pitchFamily="34" charset="0"/>
              <a:buNone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百大up主个人主页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30000"/>
              </a:lnSpc>
              <a:buFont typeface="Arial" panose="020B0604020202090204" pitchFamily="34" charset="0"/>
              <a:buNone/>
            </a:pP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71450" indent="-171450" fontAlgn="auto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创作流行趋势：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30000"/>
              </a:lnSpc>
              <a:buFont typeface="Arial" panose="020B0604020202090204" pitchFamily="34" charset="0"/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百大up主发布视频的分类标签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171450" indent="-171450" fontAlgn="auto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粉丝统计图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0" fontAlgn="auto">
              <a:lnSpc>
                <a:spcPct val="130000"/>
              </a:lnSpc>
              <a:buFont typeface="Arial" panose="020B0604020202090204" pitchFamily="34" charset="0"/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百大up主7日内粉丝数据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171450" indent="-171450" algn="l" fontAlgn="auto">
              <a:lnSpc>
                <a:spcPct val="13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最受欢迎up主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全站粉丝排行榜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40145" y="4137814"/>
            <a:ext cx="3005902" cy="4591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数据价值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270665" y="4204678"/>
            <a:ext cx="221360" cy="221360"/>
          </a:xfrm>
          <a:prstGeom prst="ellipse">
            <a:avLst/>
          </a:prstGeom>
          <a:solidFill>
            <a:srgbClr val="02A4BB"/>
          </a:solidFill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289715" y="1255738"/>
            <a:ext cx="221360" cy="221360"/>
          </a:xfrm>
          <a:prstGeom prst="ellipse">
            <a:avLst/>
          </a:prstGeom>
          <a:solidFill>
            <a:srgbClr val="02A4BB"/>
          </a:solidFill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68645" y="4605655"/>
            <a:ext cx="3597910" cy="14878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p>
            <a:pPr marL="28575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up主可以结合百大up主的创作类型，制作更容易上热门的视频内容。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>
              <a:lnSpc>
                <a:spcPct val="13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广告投放商可根据百大up主的粉丝统计图和创作类型选取适合本商品的流量up主。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3" grpId="0" bldLvl="0" animBg="1"/>
      <p:bldP spid="6" grpId="0" bldLvl="0" animBg="1"/>
      <p:bldP spid="9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等腰三角形 31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2F9FA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0800000">
            <a:off x="-220" y="-152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3" name="等腰三角形 32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6945" y="1256030"/>
            <a:ext cx="3867150" cy="41859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02945" y="286385"/>
            <a:ext cx="3497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鬼畜分析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2300345" y="200866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5760465" y="1205384"/>
            <a:ext cx="3005902" cy="4591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数据来源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760465" y="1728240"/>
            <a:ext cx="4301302" cy="268668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p>
            <a:pPr algn="l">
              <a:lnSpc>
                <a:spcPct val="13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鬼畜区五个分类的大部分视频（鬼畜调教、音MAD、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人力VOCALOID、鬼畜剧场）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71450" indent="-171450" algn="l" fontAlgn="auto">
              <a:lnSpc>
                <a:spcPct val="13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时长区间分布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30000"/>
              </a:lnSpc>
              <a:buFont typeface="Arial" panose="020B0604020202090204" pitchFamily="34" charset="0"/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所有鬼畜视频时长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0" fontAlgn="auto">
              <a:lnSpc>
                <a:spcPct val="130000"/>
              </a:lnSpc>
              <a:buFont typeface="Arial" panose="020B0604020202090204" pitchFamily="34" charset="0"/>
              <a:buNone/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171450" indent="-171450" algn="l" fontAlgn="auto">
              <a:lnSpc>
                <a:spcPct val="13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24小时每小时发布量统计：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所有视频发布时间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fontAlgn="auto">
              <a:lnSpc>
                <a:spcPct val="130000"/>
              </a:lnSpc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71450" indent="-171450" algn="l" fontAlgn="auto">
              <a:lnSpc>
                <a:spcPct val="13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视频标签词云图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 fontAlgn="auto">
              <a:lnSpc>
                <a:spcPct val="130000"/>
              </a:lnSpc>
              <a:buClrTx/>
              <a:buSzTx/>
              <a:buFontTx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所有视频标签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60465" y="4619779"/>
            <a:ext cx="3005902" cy="4591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数据价值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15075" y="5168035"/>
            <a:ext cx="4301302" cy="72961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p>
            <a:pPr marL="285750" indent="-285750" algn="l" fontAlgn="auto">
              <a:lnSpc>
                <a:spcPct val="13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up主可以根据鬼畜视频的分类、时长和时间决定自己制作的内容和发布时间。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79" name="直接连接符 41"/>
          <p:cNvCxnSpPr/>
          <p:nvPr/>
        </p:nvCxnSpPr>
        <p:spPr>
          <a:xfrm>
            <a:off x="5400040" y="922020"/>
            <a:ext cx="0" cy="516255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rgbClr val="A7A7A7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5289715" y="4738078"/>
            <a:ext cx="221360" cy="221360"/>
          </a:xfrm>
          <a:prstGeom prst="ellipse">
            <a:avLst/>
          </a:prstGeom>
          <a:solidFill>
            <a:srgbClr val="02A4BB"/>
          </a:solidFill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289715" y="1255738"/>
            <a:ext cx="221360" cy="221360"/>
          </a:xfrm>
          <a:prstGeom prst="ellipse">
            <a:avLst/>
          </a:prstGeom>
          <a:solidFill>
            <a:srgbClr val="02A4BB"/>
          </a:solidFill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bldLvl="0" animBg="1"/>
      <p:bldP spid="83" grpId="0" bldLvl="0" animBg="1"/>
      <p:bldP spid="5" grpId="0" bldLvl="0" animBg="1"/>
      <p:bldP spid="6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6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41"/>
          <p:cNvCxnSpPr/>
          <p:nvPr/>
        </p:nvCxnSpPr>
        <p:spPr>
          <a:xfrm>
            <a:off x="5400040" y="922020"/>
            <a:ext cx="0" cy="516255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rgbClr val="A7A7A7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4" name="等腰三角形 33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5" name="等腰三角形 34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9356563" y="4313938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0035300" y="2796701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230428" y="998924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9" name="Freeform 14"/>
          <p:cNvSpPr/>
          <p:nvPr/>
        </p:nvSpPr>
        <p:spPr bwMode="auto">
          <a:xfrm>
            <a:off x="3452495" y="2677160"/>
            <a:ext cx="1021715" cy="1281430"/>
          </a:xfrm>
          <a:custGeom>
            <a:avLst/>
            <a:gdLst>
              <a:gd name="T0" fmla="*/ 908 w 1036"/>
              <a:gd name="T1" fmla="*/ 372 h 1206"/>
              <a:gd name="T2" fmla="*/ 908 w 1036"/>
              <a:gd name="T3" fmla="*/ 296 h 1206"/>
              <a:gd name="T4" fmla="*/ 908 w 1036"/>
              <a:gd name="T5" fmla="*/ 152 h 1206"/>
              <a:gd name="T6" fmla="*/ 883 w 1036"/>
              <a:gd name="T7" fmla="*/ 128 h 1206"/>
              <a:gd name="T8" fmla="*/ 405 w 1036"/>
              <a:gd name="T9" fmla="*/ 128 h 1206"/>
              <a:gd name="T10" fmla="*/ 387 w 1036"/>
              <a:gd name="T11" fmla="*/ 128 h 1206"/>
              <a:gd name="T12" fmla="*/ 387 w 1036"/>
              <a:gd name="T13" fmla="*/ 150 h 1206"/>
              <a:gd name="T14" fmla="*/ 387 w 1036"/>
              <a:gd name="T15" fmla="*/ 296 h 1206"/>
              <a:gd name="T16" fmla="*/ 295 w 1036"/>
              <a:gd name="T17" fmla="*/ 386 h 1206"/>
              <a:gd name="T18" fmla="*/ 145 w 1036"/>
              <a:gd name="T19" fmla="*/ 386 h 1206"/>
              <a:gd name="T20" fmla="*/ 128 w 1036"/>
              <a:gd name="T21" fmla="*/ 386 h 1206"/>
              <a:gd name="T22" fmla="*/ 128 w 1036"/>
              <a:gd name="T23" fmla="*/ 404 h 1206"/>
              <a:gd name="T24" fmla="*/ 128 w 1036"/>
              <a:gd name="T25" fmla="*/ 1052 h 1206"/>
              <a:gd name="T26" fmla="*/ 153 w 1036"/>
              <a:gd name="T27" fmla="*/ 1078 h 1206"/>
              <a:gd name="T28" fmla="*/ 882 w 1036"/>
              <a:gd name="T29" fmla="*/ 1078 h 1206"/>
              <a:gd name="T30" fmla="*/ 908 w 1036"/>
              <a:gd name="T31" fmla="*/ 1052 h 1206"/>
              <a:gd name="T32" fmla="*/ 908 w 1036"/>
              <a:gd name="T33" fmla="*/ 869 h 1206"/>
              <a:gd name="T34" fmla="*/ 914 w 1036"/>
              <a:gd name="T35" fmla="*/ 851 h 1206"/>
              <a:gd name="T36" fmla="*/ 1028 w 1036"/>
              <a:gd name="T37" fmla="*/ 729 h 1206"/>
              <a:gd name="T38" fmla="*/ 1035 w 1036"/>
              <a:gd name="T39" fmla="*/ 724 h 1206"/>
              <a:gd name="T40" fmla="*/ 1036 w 1036"/>
              <a:gd name="T41" fmla="*/ 738 h 1206"/>
              <a:gd name="T42" fmla="*/ 1036 w 1036"/>
              <a:gd name="T43" fmla="*/ 1069 h 1206"/>
              <a:gd name="T44" fmla="*/ 899 w 1036"/>
              <a:gd name="T45" fmla="*/ 1206 h 1206"/>
              <a:gd name="T46" fmla="*/ 133 w 1036"/>
              <a:gd name="T47" fmla="*/ 1206 h 1206"/>
              <a:gd name="T48" fmla="*/ 0 w 1036"/>
              <a:gd name="T49" fmla="*/ 1073 h 1206"/>
              <a:gd name="T50" fmla="*/ 0 w 1036"/>
              <a:gd name="T51" fmla="*/ 316 h 1206"/>
              <a:gd name="T52" fmla="*/ 19 w 1036"/>
              <a:gd name="T53" fmla="*/ 267 h 1206"/>
              <a:gd name="T54" fmla="*/ 265 w 1036"/>
              <a:gd name="T55" fmla="*/ 27 h 1206"/>
              <a:gd name="T56" fmla="*/ 331 w 1036"/>
              <a:gd name="T57" fmla="*/ 0 h 1206"/>
              <a:gd name="T58" fmla="*/ 902 w 1036"/>
              <a:gd name="T59" fmla="*/ 0 h 1206"/>
              <a:gd name="T60" fmla="*/ 1036 w 1036"/>
              <a:gd name="T61" fmla="*/ 129 h 1206"/>
              <a:gd name="T62" fmla="*/ 1035 w 1036"/>
              <a:gd name="T63" fmla="*/ 206 h 1206"/>
              <a:gd name="T64" fmla="*/ 1028 w 1036"/>
              <a:gd name="T65" fmla="*/ 224 h 1206"/>
              <a:gd name="T66" fmla="*/ 942 w 1036"/>
              <a:gd name="T67" fmla="*/ 328 h 1206"/>
              <a:gd name="T68" fmla="*/ 921 w 1036"/>
              <a:gd name="T69" fmla="*/ 358 h 1206"/>
              <a:gd name="T70" fmla="*/ 908 w 1036"/>
              <a:gd name="T71" fmla="*/ 372 h 1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36" h="1206">
                <a:moveTo>
                  <a:pt x="908" y="372"/>
                </a:moveTo>
                <a:cubicBezTo>
                  <a:pt x="908" y="344"/>
                  <a:pt x="908" y="320"/>
                  <a:pt x="908" y="296"/>
                </a:cubicBezTo>
                <a:cubicBezTo>
                  <a:pt x="908" y="248"/>
                  <a:pt x="908" y="200"/>
                  <a:pt x="908" y="152"/>
                </a:cubicBezTo>
                <a:cubicBezTo>
                  <a:pt x="908" y="131"/>
                  <a:pt x="905" y="128"/>
                  <a:pt x="883" y="128"/>
                </a:cubicBezTo>
                <a:cubicBezTo>
                  <a:pt x="724" y="128"/>
                  <a:pt x="565" y="128"/>
                  <a:pt x="405" y="128"/>
                </a:cubicBezTo>
                <a:cubicBezTo>
                  <a:pt x="400" y="128"/>
                  <a:pt x="394" y="128"/>
                  <a:pt x="387" y="128"/>
                </a:cubicBezTo>
                <a:cubicBezTo>
                  <a:pt x="387" y="137"/>
                  <a:pt x="387" y="144"/>
                  <a:pt x="387" y="150"/>
                </a:cubicBezTo>
                <a:cubicBezTo>
                  <a:pt x="387" y="199"/>
                  <a:pt x="387" y="247"/>
                  <a:pt x="387" y="296"/>
                </a:cubicBezTo>
                <a:cubicBezTo>
                  <a:pt x="386" y="352"/>
                  <a:pt x="351" y="386"/>
                  <a:pt x="295" y="386"/>
                </a:cubicBezTo>
                <a:cubicBezTo>
                  <a:pt x="245" y="386"/>
                  <a:pt x="195" y="386"/>
                  <a:pt x="145" y="386"/>
                </a:cubicBezTo>
                <a:cubicBezTo>
                  <a:pt x="140" y="386"/>
                  <a:pt x="135" y="386"/>
                  <a:pt x="128" y="386"/>
                </a:cubicBezTo>
                <a:cubicBezTo>
                  <a:pt x="128" y="394"/>
                  <a:pt x="128" y="399"/>
                  <a:pt x="128" y="404"/>
                </a:cubicBezTo>
                <a:cubicBezTo>
                  <a:pt x="128" y="620"/>
                  <a:pt x="128" y="836"/>
                  <a:pt x="128" y="1052"/>
                </a:cubicBezTo>
                <a:cubicBezTo>
                  <a:pt x="128" y="1076"/>
                  <a:pt x="130" y="1078"/>
                  <a:pt x="153" y="1078"/>
                </a:cubicBezTo>
                <a:cubicBezTo>
                  <a:pt x="396" y="1078"/>
                  <a:pt x="639" y="1078"/>
                  <a:pt x="882" y="1078"/>
                </a:cubicBezTo>
                <a:cubicBezTo>
                  <a:pt x="906" y="1078"/>
                  <a:pt x="908" y="1076"/>
                  <a:pt x="908" y="1052"/>
                </a:cubicBezTo>
                <a:cubicBezTo>
                  <a:pt x="908" y="991"/>
                  <a:pt x="908" y="930"/>
                  <a:pt x="908" y="869"/>
                </a:cubicBezTo>
                <a:cubicBezTo>
                  <a:pt x="908" y="863"/>
                  <a:pt x="910" y="855"/>
                  <a:pt x="914" y="851"/>
                </a:cubicBezTo>
                <a:cubicBezTo>
                  <a:pt x="952" y="810"/>
                  <a:pt x="990" y="770"/>
                  <a:pt x="1028" y="729"/>
                </a:cubicBezTo>
                <a:cubicBezTo>
                  <a:pt x="1030" y="728"/>
                  <a:pt x="1031" y="727"/>
                  <a:pt x="1035" y="724"/>
                </a:cubicBezTo>
                <a:cubicBezTo>
                  <a:pt x="1035" y="730"/>
                  <a:pt x="1036" y="734"/>
                  <a:pt x="1036" y="738"/>
                </a:cubicBezTo>
                <a:cubicBezTo>
                  <a:pt x="1036" y="849"/>
                  <a:pt x="1036" y="959"/>
                  <a:pt x="1036" y="1069"/>
                </a:cubicBezTo>
                <a:cubicBezTo>
                  <a:pt x="1035" y="1151"/>
                  <a:pt x="981" y="1206"/>
                  <a:pt x="899" y="1206"/>
                </a:cubicBezTo>
                <a:cubicBezTo>
                  <a:pt x="643" y="1206"/>
                  <a:pt x="388" y="1206"/>
                  <a:pt x="133" y="1206"/>
                </a:cubicBezTo>
                <a:cubicBezTo>
                  <a:pt x="56" y="1206"/>
                  <a:pt x="0" y="1150"/>
                  <a:pt x="0" y="1073"/>
                </a:cubicBezTo>
                <a:cubicBezTo>
                  <a:pt x="0" y="821"/>
                  <a:pt x="0" y="568"/>
                  <a:pt x="0" y="316"/>
                </a:cubicBezTo>
                <a:cubicBezTo>
                  <a:pt x="0" y="297"/>
                  <a:pt x="6" y="281"/>
                  <a:pt x="19" y="267"/>
                </a:cubicBezTo>
                <a:cubicBezTo>
                  <a:pt x="101" y="187"/>
                  <a:pt x="183" y="107"/>
                  <a:pt x="265" y="27"/>
                </a:cubicBezTo>
                <a:cubicBezTo>
                  <a:pt x="283" y="9"/>
                  <a:pt x="305" y="0"/>
                  <a:pt x="331" y="0"/>
                </a:cubicBezTo>
                <a:cubicBezTo>
                  <a:pt x="521" y="0"/>
                  <a:pt x="712" y="0"/>
                  <a:pt x="902" y="0"/>
                </a:cubicBezTo>
                <a:cubicBezTo>
                  <a:pt x="978" y="1"/>
                  <a:pt x="1033" y="53"/>
                  <a:pt x="1036" y="129"/>
                </a:cubicBezTo>
                <a:cubicBezTo>
                  <a:pt x="1036" y="155"/>
                  <a:pt x="1036" y="180"/>
                  <a:pt x="1035" y="206"/>
                </a:cubicBezTo>
                <a:cubicBezTo>
                  <a:pt x="1035" y="212"/>
                  <a:pt x="1032" y="219"/>
                  <a:pt x="1028" y="224"/>
                </a:cubicBezTo>
                <a:cubicBezTo>
                  <a:pt x="999" y="259"/>
                  <a:pt x="970" y="293"/>
                  <a:pt x="942" y="328"/>
                </a:cubicBezTo>
                <a:cubicBezTo>
                  <a:pt x="934" y="337"/>
                  <a:pt x="928" y="348"/>
                  <a:pt x="921" y="358"/>
                </a:cubicBezTo>
                <a:cubicBezTo>
                  <a:pt x="918" y="362"/>
                  <a:pt x="914" y="365"/>
                  <a:pt x="908" y="3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0" name="Freeform 15"/>
          <p:cNvSpPr/>
          <p:nvPr/>
        </p:nvSpPr>
        <p:spPr bwMode="auto">
          <a:xfrm>
            <a:off x="4050030" y="3130550"/>
            <a:ext cx="481330" cy="595630"/>
          </a:xfrm>
          <a:custGeom>
            <a:avLst/>
            <a:gdLst>
              <a:gd name="T0" fmla="*/ 351 w 488"/>
              <a:gd name="T1" fmla="*/ 0 h 560"/>
              <a:gd name="T2" fmla="*/ 488 w 488"/>
              <a:gd name="T3" fmla="*/ 114 h 560"/>
              <a:gd name="T4" fmla="*/ 431 w 488"/>
              <a:gd name="T5" fmla="*/ 180 h 560"/>
              <a:gd name="T6" fmla="*/ 127 w 488"/>
              <a:gd name="T7" fmla="*/ 490 h 560"/>
              <a:gd name="T8" fmla="*/ 39 w 488"/>
              <a:gd name="T9" fmla="*/ 554 h 560"/>
              <a:gd name="T10" fmla="*/ 5 w 488"/>
              <a:gd name="T11" fmla="*/ 560 h 560"/>
              <a:gd name="T12" fmla="*/ 4 w 488"/>
              <a:gd name="T13" fmla="*/ 526 h 560"/>
              <a:gd name="T14" fmla="*/ 64 w 488"/>
              <a:gd name="T15" fmla="*/ 404 h 560"/>
              <a:gd name="T16" fmla="*/ 347 w 488"/>
              <a:gd name="T17" fmla="*/ 7 h 560"/>
              <a:gd name="T18" fmla="*/ 351 w 488"/>
              <a:gd name="T19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8" h="560">
                <a:moveTo>
                  <a:pt x="351" y="0"/>
                </a:moveTo>
                <a:cubicBezTo>
                  <a:pt x="398" y="39"/>
                  <a:pt x="443" y="76"/>
                  <a:pt x="488" y="114"/>
                </a:cubicBezTo>
                <a:cubicBezTo>
                  <a:pt x="469" y="137"/>
                  <a:pt x="450" y="159"/>
                  <a:pt x="431" y="180"/>
                </a:cubicBezTo>
                <a:cubicBezTo>
                  <a:pt x="336" y="289"/>
                  <a:pt x="238" y="396"/>
                  <a:pt x="127" y="490"/>
                </a:cubicBezTo>
                <a:cubicBezTo>
                  <a:pt x="100" y="514"/>
                  <a:pt x="69" y="534"/>
                  <a:pt x="39" y="554"/>
                </a:cubicBezTo>
                <a:cubicBezTo>
                  <a:pt x="30" y="560"/>
                  <a:pt x="17" y="558"/>
                  <a:pt x="5" y="560"/>
                </a:cubicBezTo>
                <a:cubicBezTo>
                  <a:pt x="5" y="549"/>
                  <a:pt x="0" y="536"/>
                  <a:pt x="4" y="526"/>
                </a:cubicBezTo>
                <a:cubicBezTo>
                  <a:pt x="23" y="485"/>
                  <a:pt x="41" y="443"/>
                  <a:pt x="64" y="404"/>
                </a:cubicBezTo>
                <a:cubicBezTo>
                  <a:pt x="147" y="264"/>
                  <a:pt x="245" y="134"/>
                  <a:pt x="347" y="7"/>
                </a:cubicBezTo>
                <a:cubicBezTo>
                  <a:pt x="348" y="5"/>
                  <a:pt x="349" y="3"/>
                  <a:pt x="3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1" name="Freeform 16"/>
          <p:cNvSpPr/>
          <p:nvPr/>
        </p:nvSpPr>
        <p:spPr bwMode="auto">
          <a:xfrm>
            <a:off x="4430395" y="2807970"/>
            <a:ext cx="340360" cy="401320"/>
          </a:xfrm>
          <a:custGeom>
            <a:avLst/>
            <a:gdLst>
              <a:gd name="T0" fmla="*/ 139 w 345"/>
              <a:gd name="T1" fmla="*/ 378 h 378"/>
              <a:gd name="T2" fmla="*/ 0 w 345"/>
              <a:gd name="T3" fmla="*/ 264 h 378"/>
              <a:gd name="T4" fmla="*/ 19 w 345"/>
              <a:gd name="T5" fmla="*/ 240 h 378"/>
              <a:gd name="T6" fmla="*/ 183 w 345"/>
              <a:gd name="T7" fmla="*/ 54 h 378"/>
              <a:gd name="T8" fmla="*/ 231 w 345"/>
              <a:gd name="T9" fmla="*/ 17 h 378"/>
              <a:gd name="T10" fmla="*/ 308 w 345"/>
              <a:gd name="T11" fmla="*/ 26 h 378"/>
              <a:gd name="T12" fmla="*/ 334 w 345"/>
              <a:gd name="T13" fmla="*/ 103 h 378"/>
              <a:gd name="T14" fmla="*/ 312 w 345"/>
              <a:gd name="T15" fmla="*/ 150 h 378"/>
              <a:gd name="T16" fmla="*/ 139 w 345"/>
              <a:gd name="T17" fmla="*/ 378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5" h="378">
                <a:moveTo>
                  <a:pt x="139" y="378"/>
                </a:moveTo>
                <a:cubicBezTo>
                  <a:pt x="90" y="338"/>
                  <a:pt x="46" y="301"/>
                  <a:pt x="0" y="264"/>
                </a:cubicBezTo>
                <a:cubicBezTo>
                  <a:pt x="7" y="255"/>
                  <a:pt x="13" y="247"/>
                  <a:pt x="19" y="240"/>
                </a:cubicBezTo>
                <a:cubicBezTo>
                  <a:pt x="74" y="178"/>
                  <a:pt x="128" y="115"/>
                  <a:pt x="183" y="54"/>
                </a:cubicBezTo>
                <a:cubicBezTo>
                  <a:pt x="196" y="39"/>
                  <a:pt x="214" y="27"/>
                  <a:pt x="231" y="17"/>
                </a:cubicBezTo>
                <a:cubicBezTo>
                  <a:pt x="259" y="0"/>
                  <a:pt x="280" y="4"/>
                  <a:pt x="308" y="26"/>
                </a:cubicBezTo>
                <a:cubicBezTo>
                  <a:pt x="336" y="50"/>
                  <a:pt x="345" y="73"/>
                  <a:pt x="334" y="103"/>
                </a:cubicBezTo>
                <a:cubicBezTo>
                  <a:pt x="328" y="119"/>
                  <a:pt x="322" y="136"/>
                  <a:pt x="312" y="150"/>
                </a:cubicBezTo>
                <a:cubicBezTo>
                  <a:pt x="255" y="226"/>
                  <a:pt x="197" y="301"/>
                  <a:pt x="139" y="3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2" name="Freeform 17"/>
          <p:cNvSpPr/>
          <p:nvPr/>
        </p:nvSpPr>
        <p:spPr bwMode="auto">
          <a:xfrm>
            <a:off x="3709035" y="3181985"/>
            <a:ext cx="509270" cy="89535"/>
          </a:xfrm>
          <a:custGeom>
            <a:avLst/>
            <a:gdLst>
              <a:gd name="T0" fmla="*/ 257 w 516"/>
              <a:gd name="T1" fmla="*/ 0 h 84"/>
              <a:gd name="T2" fmla="*/ 496 w 516"/>
              <a:gd name="T3" fmla="*/ 0 h 84"/>
              <a:gd name="T4" fmla="*/ 516 w 516"/>
              <a:gd name="T5" fmla="*/ 19 h 84"/>
              <a:gd name="T6" fmla="*/ 516 w 516"/>
              <a:gd name="T7" fmla="*/ 49 h 84"/>
              <a:gd name="T8" fmla="*/ 481 w 516"/>
              <a:gd name="T9" fmla="*/ 84 h 84"/>
              <a:gd name="T10" fmla="*/ 23 w 516"/>
              <a:gd name="T11" fmla="*/ 84 h 84"/>
              <a:gd name="T12" fmla="*/ 0 w 516"/>
              <a:gd name="T13" fmla="*/ 61 h 84"/>
              <a:gd name="T14" fmla="*/ 0 w 516"/>
              <a:gd name="T15" fmla="*/ 22 h 84"/>
              <a:gd name="T16" fmla="*/ 22 w 516"/>
              <a:gd name="T17" fmla="*/ 0 h 84"/>
              <a:gd name="T18" fmla="*/ 257 w 516"/>
              <a:gd name="T19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6" h="84">
                <a:moveTo>
                  <a:pt x="257" y="0"/>
                </a:moveTo>
                <a:cubicBezTo>
                  <a:pt x="337" y="0"/>
                  <a:pt x="416" y="0"/>
                  <a:pt x="496" y="0"/>
                </a:cubicBezTo>
                <a:cubicBezTo>
                  <a:pt x="515" y="0"/>
                  <a:pt x="516" y="1"/>
                  <a:pt x="516" y="19"/>
                </a:cubicBezTo>
                <a:cubicBezTo>
                  <a:pt x="516" y="29"/>
                  <a:pt x="516" y="39"/>
                  <a:pt x="516" y="49"/>
                </a:cubicBezTo>
                <a:cubicBezTo>
                  <a:pt x="516" y="71"/>
                  <a:pt x="503" y="84"/>
                  <a:pt x="481" y="84"/>
                </a:cubicBezTo>
                <a:cubicBezTo>
                  <a:pt x="329" y="84"/>
                  <a:pt x="176" y="84"/>
                  <a:pt x="23" y="84"/>
                </a:cubicBezTo>
                <a:cubicBezTo>
                  <a:pt x="0" y="84"/>
                  <a:pt x="0" y="83"/>
                  <a:pt x="0" y="61"/>
                </a:cubicBezTo>
                <a:cubicBezTo>
                  <a:pt x="0" y="48"/>
                  <a:pt x="0" y="35"/>
                  <a:pt x="0" y="22"/>
                </a:cubicBezTo>
                <a:cubicBezTo>
                  <a:pt x="0" y="0"/>
                  <a:pt x="0" y="0"/>
                  <a:pt x="22" y="0"/>
                </a:cubicBezTo>
                <a:cubicBezTo>
                  <a:pt x="100" y="0"/>
                  <a:pt x="179" y="0"/>
                  <a:pt x="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3" name="Freeform 18"/>
          <p:cNvSpPr/>
          <p:nvPr/>
        </p:nvSpPr>
        <p:spPr bwMode="auto">
          <a:xfrm>
            <a:off x="3708400" y="3364865"/>
            <a:ext cx="428625" cy="90170"/>
          </a:xfrm>
          <a:custGeom>
            <a:avLst/>
            <a:gdLst>
              <a:gd name="T0" fmla="*/ 435 w 435"/>
              <a:gd name="T1" fmla="*/ 0 h 85"/>
              <a:gd name="T2" fmla="*/ 382 w 435"/>
              <a:gd name="T3" fmla="*/ 80 h 85"/>
              <a:gd name="T4" fmla="*/ 371 w 435"/>
              <a:gd name="T5" fmla="*/ 84 h 85"/>
              <a:gd name="T6" fmla="*/ 15 w 435"/>
              <a:gd name="T7" fmla="*/ 85 h 85"/>
              <a:gd name="T8" fmla="*/ 1 w 435"/>
              <a:gd name="T9" fmla="*/ 69 h 85"/>
              <a:gd name="T10" fmla="*/ 0 w 435"/>
              <a:gd name="T11" fmla="*/ 18 h 85"/>
              <a:gd name="T12" fmla="*/ 19 w 435"/>
              <a:gd name="T13" fmla="*/ 0 h 85"/>
              <a:gd name="T14" fmla="*/ 190 w 435"/>
              <a:gd name="T15" fmla="*/ 0 h 85"/>
              <a:gd name="T16" fmla="*/ 415 w 435"/>
              <a:gd name="T17" fmla="*/ 0 h 85"/>
              <a:gd name="T18" fmla="*/ 435 w 435"/>
              <a:gd name="T19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5" h="85">
                <a:moveTo>
                  <a:pt x="435" y="0"/>
                </a:moveTo>
                <a:cubicBezTo>
                  <a:pt x="417" y="29"/>
                  <a:pt x="400" y="55"/>
                  <a:pt x="382" y="80"/>
                </a:cubicBezTo>
                <a:cubicBezTo>
                  <a:pt x="380" y="83"/>
                  <a:pt x="375" y="84"/>
                  <a:pt x="371" y="84"/>
                </a:cubicBezTo>
                <a:cubicBezTo>
                  <a:pt x="252" y="85"/>
                  <a:pt x="134" y="84"/>
                  <a:pt x="15" y="85"/>
                </a:cubicBezTo>
                <a:cubicBezTo>
                  <a:pt x="4" y="85"/>
                  <a:pt x="0" y="80"/>
                  <a:pt x="1" y="69"/>
                </a:cubicBezTo>
                <a:cubicBezTo>
                  <a:pt x="1" y="52"/>
                  <a:pt x="1" y="35"/>
                  <a:pt x="0" y="18"/>
                </a:cubicBezTo>
                <a:cubicBezTo>
                  <a:pt x="0" y="4"/>
                  <a:pt x="6" y="0"/>
                  <a:pt x="19" y="0"/>
                </a:cubicBezTo>
                <a:cubicBezTo>
                  <a:pt x="76" y="0"/>
                  <a:pt x="133" y="0"/>
                  <a:pt x="190" y="0"/>
                </a:cubicBezTo>
                <a:cubicBezTo>
                  <a:pt x="265" y="0"/>
                  <a:pt x="340" y="0"/>
                  <a:pt x="415" y="0"/>
                </a:cubicBezTo>
                <a:cubicBezTo>
                  <a:pt x="421" y="0"/>
                  <a:pt x="426" y="0"/>
                  <a:pt x="4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4" name="Freeform 19"/>
          <p:cNvSpPr/>
          <p:nvPr/>
        </p:nvSpPr>
        <p:spPr bwMode="auto">
          <a:xfrm>
            <a:off x="3701415" y="3538855"/>
            <a:ext cx="304165" cy="196850"/>
          </a:xfrm>
          <a:custGeom>
            <a:avLst/>
            <a:gdLst>
              <a:gd name="T0" fmla="*/ 286 w 309"/>
              <a:gd name="T1" fmla="*/ 148 h 185"/>
              <a:gd name="T2" fmla="*/ 283 w 309"/>
              <a:gd name="T3" fmla="*/ 148 h 185"/>
              <a:gd name="T4" fmla="*/ 234 w 309"/>
              <a:gd name="T5" fmla="*/ 153 h 185"/>
              <a:gd name="T6" fmla="*/ 214 w 309"/>
              <a:gd name="T7" fmla="*/ 169 h 185"/>
              <a:gd name="T8" fmla="*/ 156 w 309"/>
              <a:gd name="T9" fmla="*/ 164 h 185"/>
              <a:gd name="T10" fmla="*/ 105 w 309"/>
              <a:gd name="T11" fmla="*/ 110 h 185"/>
              <a:gd name="T12" fmla="*/ 80 w 309"/>
              <a:gd name="T13" fmla="*/ 157 h 185"/>
              <a:gd name="T14" fmla="*/ 38 w 309"/>
              <a:gd name="T15" fmla="*/ 178 h 185"/>
              <a:gd name="T16" fmla="*/ 11 w 309"/>
              <a:gd name="T17" fmla="*/ 126 h 185"/>
              <a:gd name="T18" fmla="*/ 64 w 309"/>
              <a:gd name="T19" fmla="*/ 24 h 185"/>
              <a:gd name="T20" fmla="*/ 126 w 309"/>
              <a:gd name="T21" fmla="*/ 21 h 185"/>
              <a:gd name="T22" fmla="*/ 191 w 309"/>
              <a:gd name="T23" fmla="*/ 90 h 185"/>
              <a:gd name="T24" fmla="*/ 230 w 309"/>
              <a:gd name="T25" fmla="*/ 60 h 185"/>
              <a:gd name="T26" fmla="*/ 281 w 309"/>
              <a:gd name="T27" fmla="*/ 58 h 185"/>
              <a:gd name="T28" fmla="*/ 309 w 309"/>
              <a:gd name="T29" fmla="*/ 76 h 185"/>
              <a:gd name="T30" fmla="*/ 286 w 309"/>
              <a:gd name="T31" fmla="*/ 148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09" h="185">
                <a:moveTo>
                  <a:pt x="286" y="148"/>
                </a:moveTo>
                <a:cubicBezTo>
                  <a:pt x="284" y="148"/>
                  <a:pt x="284" y="148"/>
                  <a:pt x="283" y="148"/>
                </a:cubicBezTo>
                <a:cubicBezTo>
                  <a:pt x="265" y="131"/>
                  <a:pt x="249" y="137"/>
                  <a:pt x="234" y="153"/>
                </a:cubicBezTo>
                <a:cubicBezTo>
                  <a:pt x="228" y="159"/>
                  <a:pt x="221" y="164"/>
                  <a:pt x="214" y="169"/>
                </a:cubicBezTo>
                <a:cubicBezTo>
                  <a:pt x="193" y="185"/>
                  <a:pt x="174" y="183"/>
                  <a:pt x="156" y="164"/>
                </a:cubicBezTo>
                <a:cubicBezTo>
                  <a:pt x="139" y="147"/>
                  <a:pt x="123" y="129"/>
                  <a:pt x="105" y="110"/>
                </a:cubicBezTo>
                <a:cubicBezTo>
                  <a:pt x="96" y="126"/>
                  <a:pt x="88" y="142"/>
                  <a:pt x="80" y="157"/>
                </a:cubicBezTo>
                <a:cubicBezTo>
                  <a:pt x="71" y="174"/>
                  <a:pt x="55" y="181"/>
                  <a:pt x="38" y="178"/>
                </a:cubicBezTo>
                <a:cubicBezTo>
                  <a:pt x="14" y="174"/>
                  <a:pt x="0" y="149"/>
                  <a:pt x="11" y="126"/>
                </a:cubicBezTo>
                <a:cubicBezTo>
                  <a:pt x="28" y="92"/>
                  <a:pt x="45" y="57"/>
                  <a:pt x="64" y="24"/>
                </a:cubicBezTo>
                <a:cubicBezTo>
                  <a:pt x="77" y="0"/>
                  <a:pt x="107" y="0"/>
                  <a:pt x="126" y="21"/>
                </a:cubicBezTo>
                <a:cubicBezTo>
                  <a:pt x="148" y="43"/>
                  <a:pt x="169" y="66"/>
                  <a:pt x="191" y="90"/>
                </a:cubicBezTo>
                <a:cubicBezTo>
                  <a:pt x="204" y="80"/>
                  <a:pt x="217" y="70"/>
                  <a:pt x="230" y="60"/>
                </a:cubicBezTo>
                <a:cubicBezTo>
                  <a:pt x="247" y="47"/>
                  <a:pt x="262" y="46"/>
                  <a:pt x="281" y="58"/>
                </a:cubicBezTo>
                <a:cubicBezTo>
                  <a:pt x="291" y="64"/>
                  <a:pt x="300" y="70"/>
                  <a:pt x="309" y="76"/>
                </a:cubicBezTo>
                <a:cubicBezTo>
                  <a:pt x="301" y="100"/>
                  <a:pt x="294" y="124"/>
                  <a:pt x="286" y="1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5" name="Freeform 20"/>
          <p:cNvSpPr/>
          <p:nvPr/>
        </p:nvSpPr>
        <p:spPr bwMode="auto">
          <a:xfrm>
            <a:off x="4530725" y="2995930"/>
            <a:ext cx="283845" cy="366395"/>
          </a:xfrm>
          <a:custGeom>
            <a:avLst/>
            <a:gdLst>
              <a:gd name="T0" fmla="*/ 288 w 288"/>
              <a:gd name="T1" fmla="*/ 37 h 345"/>
              <a:gd name="T2" fmla="*/ 280 w 288"/>
              <a:gd name="T3" fmla="*/ 52 h 345"/>
              <a:gd name="T4" fmla="*/ 118 w 288"/>
              <a:gd name="T5" fmla="*/ 260 h 345"/>
              <a:gd name="T6" fmla="*/ 57 w 288"/>
              <a:gd name="T7" fmla="*/ 326 h 345"/>
              <a:gd name="T8" fmla="*/ 24 w 288"/>
              <a:gd name="T9" fmla="*/ 343 h 345"/>
              <a:gd name="T10" fmla="*/ 3 w 288"/>
              <a:gd name="T11" fmla="*/ 338 h 345"/>
              <a:gd name="T12" fmla="*/ 3 w 288"/>
              <a:gd name="T13" fmla="*/ 314 h 345"/>
              <a:gd name="T14" fmla="*/ 44 w 288"/>
              <a:gd name="T15" fmla="*/ 262 h 345"/>
              <a:gd name="T16" fmla="*/ 210 w 288"/>
              <a:gd name="T17" fmla="*/ 53 h 345"/>
              <a:gd name="T18" fmla="*/ 236 w 288"/>
              <a:gd name="T19" fmla="*/ 15 h 345"/>
              <a:gd name="T20" fmla="*/ 263 w 288"/>
              <a:gd name="T21" fmla="*/ 4 h 345"/>
              <a:gd name="T22" fmla="*/ 288 w 288"/>
              <a:gd name="T23" fmla="*/ 37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8" h="345">
                <a:moveTo>
                  <a:pt x="288" y="37"/>
                </a:moveTo>
                <a:cubicBezTo>
                  <a:pt x="286" y="40"/>
                  <a:pt x="284" y="46"/>
                  <a:pt x="280" y="52"/>
                </a:cubicBezTo>
                <a:cubicBezTo>
                  <a:pt x="226" y="121"/>
                  <a:pt x="172" y="191"/>
                  <a:pt x="118" y="260"/>
                </a:cubicBezTo>
                <a:cubicBezTo>
                  <a:pt x="99" y="283"/>
                  <a:pt x="78" y="305"/>
                  <a:pt x="57" y="326"/>
                </a:cubicBezTo>
                <a:cubicBezTo>
                  <a:pt x="48" y="334"/>
                  <a:pt x="36" y="339"/>
                  <a:pt x="24" y="343"/>
                </a:cubicBezTo>
                <a:cubicBezTo>
                  <a:pt x="18" y="345"/>
                  <a:pt x="6" y="343"/>
                  <a:pt x="3" y="338"/>
                </a:cubicBezTo>
                <a:cubicBezTo>
                  <a:pt x="0" y="332"/>
                  <a:pt x="0" y="320"/>
                  <a:pt x="3" y="314"/>
                </a:cubicBezTo>
                <a:cubicBezTo>
                  <a:pt x="15" y="296"/>
                  <a:pt x="30" y="279"/>
                  <a:pt x="44" y="262"/>
                </a:cubicBezTo>
                <a:cubicBezTo>
                  <a:pt x="99" y="192"/>
                  <a:pt x="154" y="123"/>
                  <a:pt x="210" y="53"/>
                </a:cubicBezTo>
                <a:cubicBezTo>
                  <a:pt x="219" y="41"/>
                  <a:pt x="228" y="28"/>
                  <a:pt x="236" y="15"/>
                </a:cubicBezTo>
                <a:cubicBezTo>
                  <a:pt x="243" y="5"/>
                  <a:pt x="251" y="0"/>
                  <a:pt x="263" y="4"/>
                </a:cubicBezTo>
                <a:cubicBezTo>
                  <a:pt x="275" y="7"/>
                  <a:pt x="288" y="23"/>
                  <a:pt x="288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6" name="Freeform 21"/>
          <p:cNvSpPr/>
          <p:nvPr/>
        </p:nvSpPr>
        <p:spPr bwMode="auto">
          <a:xfrm>
            <a:off x="3963670" y="2907030"/>
            <a:ext cx="254000" cy="89535"/>
          </a:xfrm>
          <a:custGeom>
            <a:avLst/>
            <a:gdLst>
              <a:gd name="T0" fmla="*/ 129 w 258"/>
              <a:gd name="T1" fmla="*/ 84 h 84"/>
              <a:gd name="T2" fmla="*/ 18 w 258"/>
              <a:gd name="T3" fmla="*/ 84 h 84"/>
              <a:gd name="T4" fmla="*/ 0 w 258"/>
              <a:gd name="T5" fmla="*/ 66 h 84"/>
              <a:gd name="T6" fmla="*/ 0 w 258"/>
              <a:gd name="T7" fmla="*/ 16 h 84"/>
              <a:gd name="T8" fmla="*/ 15 w 258"/>
              <a:gd name="T9" fmla="*/ 0 h 84"/>
              <a:gd name="T10" fmla="*/ 243 w 258"/>
              <a:gd name="T11" fmla="*/ 0 h 84"/>
              <a:gd name="T12" fmla="*/ 258 w 258"/>
              <a:gd name="T13" fmla="*/ 15 h 84"/>
              <a:gd name="T14" fmla="*/ 258 w 258"/>
              <a:gd name="T15" fmla="*/ 68 h 84"/>
              <a:gd name="T16" fmla="*/ 241 w 258"/>
              <a:gd name="T17" fmla="*/ 84 h 84"/>
              <a:gd name="T18" fmla="*/ 129 w 258"/>
              <a:gd name="T19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8" h="84">
                <a:moveTo>
                  <a:pt x="129" y="84"/>
                </a:moveTo>
                <a:cubicBezTo>
                  <a:pt x="92" y="84"/>
                  <a:pt x="55" y="83"/>
                  <a:pt x="18" y="84"/>
                </a:cubicBezTo>
                <a:cubicBezTo>
                  <a:pt x="5" y="84"/>
                  <a:pt x="0" y="79"/>
                  <a:pt x="0" y="66"/>
                </a:cubicBezTo>
                <a:cubicBezTo>
                  <a:pt x="1" y="50"/>
                  <a:pt x="1" y="33"/>
                  <a:pt x="0" y="16"/>
                </a:cubicBezTo>
                <a:cubicBezTo>
                  <a:pt x="0" y="5"/>
                  <a:pt x="4" y="0"/>
                  <a:pt x="15" y="0"/>
                </a:cubicBezTo>
                <a:cubicBezTo>
                  <a:pt x="91" y="0"/>
                  <a:pt x="167" y="0"/>
                  <a:pt x="243" y="0"/>
                </a:cubicBezTo>
                <a:cubicBezTo>
                  <a:pt x="254" y="0"/>
                  <a:pt x="258" y="4"/>
                  <a:pt x="258" y="15"/>
                </a:cubicBezTo>
                <a:cubicBezTo>
                  <a:pt x="257" y="33"/>
                  <a:pt x="257" y="50"/>
                  <a:pt x="258" y="68"/>
                </a:cubicBezTo>
                <a:cubicBezTo>
                  <a:pt x="258" y="80"/>
                  <a:pt x="253" y="84"/>
                  <a:pt x="241" y="84"/>
                </a:cubicBezTo>
                <a:cubicBezTo>
                  <a:pt x="203" y="84"/>
                  <a:pt x="166" y="84"/>
                  <a:pt x="129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5713475" y="1137439"/>
            <a:ext cx="3005902" cy="4591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数据来源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802375" y="1596160"/>
            <a:ext cx="4301302" cy="164782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lstStyle/>
          <a:p>
            <a:pPr marL="171450" indent="-171450" fontAlgn="auto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番剧索引页面：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30000"/>
              </a:lnSpc>
              <a:buFont typeface="Arial" panose="020B0604020202090204" pitchFamily="34" charset="0"/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番剧名、总播放量，追番人数、上映时间、章节数、地区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171450" indent="-171450" fontAlgn="auto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番剧播放页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链接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71450" indent="-171450" fontAlgn="auto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番剧详情页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fontAlgn="auto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简介、标签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56020" y="3539009"/>
            <a:ext cx="3005902" cy="4591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数据价值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263680" y="3657308"/>
            <a:ext cx="221360" cy="221360"/>
          </a:xfrm>
          <a:prstGeom prst="ellipse">
            <a:avLst/>
          </a:prstGeom>
          <a:solidFill>
            <a:srgbClr val="02A4BB"/>
          </a:solidFill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289715" y="1255738"/>
            <a:ext cx="221360" cy="221360"/>
          </a:xfrm>
          <a:prstGeom prst="ellipse">
            <a:avLst/>
          </a:prstGeom>
          <a:solidFill>
            <a:srgbClr val="02A4BB"/>
          </a:solidFill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20715" y="4063365"/>
            <a:ext cx="3597910" cy="212788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p>
            <a:pPr marL="285750" indent="-285750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番剧排行榜：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全面了解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站所有番剧信息，并链接到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站的相关详情页面。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>
              <a:lnSpc>
                <a:spcPct val="13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标签、地区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30000"/>
              </a:lnSpc>
              <a:buClrTx/>
              <a:buSzTx/>
              <a:buFontTx/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统计热门番剧标签、地区分布；分析用户喜好，指导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主投放热门番剧相关视频。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30000"/>
              </a:lnSpc>
              <a:buClrTx/>
              <a:buSzTx/>
              <a:buFont typeface="Arial" panose="020B0604020202090204" pitchFamily="34" charset="0"/>
              <a:buNone/>
            </a:pP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550" y="1951990"/>
            <a:ext cx="4749800" cy="27641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2945" y="286385"/>
            <a:ext cx="3497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番剧分析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bldLvl="0" animBg="1"/>
      <p:bldP spid="83" grpId="0" bldLvl="0" animBg="1"/>
      <p:bldP spid="5" grpId="0" bldLvl="0" animBg="1"/>
      <p:bldP spid="8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等腰三角形 31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2F9FA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3" name="等腰三角形 32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1816100"/>
            <a:ext cx="4737100" cy="30372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02945" y="286385"/>
            <a:ext cx="3497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楷体" panose="02010609060101010101" charset="-122"/>
                <a:ea typeface="楷体" panose="02010609060101010101" charset="-122"/>
              </a:rPr>
              <a:t>热门视频分析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</a:endParaRPr>
          </a:p>
        </p:txBody>
      </p:sp>
      <p:cxnSp>
        <p:nvCxnSpPr>
          <p:cNvPr id="79" name="直接连接符 41"/>
          <p:cNvCxnSpPr/>
          <p:nvPr/>
        </p:nvCxnSpPr>
        <p:spPr>
          <a:xfrm>
            <a:off x="5400040" y="922020"/>
            <a:ext cx="0" cy="5162550"/>
          </a:xfrm>
          <a:prstGeom prst="line">
            <a:avLst/>
          </a:prstGeom>
          <a:solidFill>
            <a:schemeClr val="bg1">
              <a:lumMod val="50000"/>
            </a:schemeClr>
          </a:solidFill>
          <a:ln w="19050">
            <a:solidFill>
              <a:srgbClr val="A7A7A7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5263680" y="4554563"/>
            <a:ext cx="221360" cy="221360"/>
          </a:xfrm>
          <a:prstGeom prst="ellipse">
            <a:avLst/>
          </a:prstGeom>
          <a:solidFill>
            <a:srgbClr val="02A4BB"/>
          </a:solidFill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289715" y="1255738"/>
            <a:ext cx="221360" cy="221360"/>
          </a:xfrm>
          <a:prstGeom prst="ellipse">
            <a:avLst/>
          </a:prstGeom>
          <a:solidFill>
            <a:srgbClr val="02A4BB"/>
          </a:solidFill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5760465" y="1205384"/>
            <a:ext cx="3005902" cy="4591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数据来源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760465" y="1728240"/>
            <a:ext cx="4301302" cy="2486660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p>
            <a:pPr algn="l">
              <a:lnSpc>
                <a:spcPct val="130000"/>
              </a:lnSpc>
              <a:buClrTx/>
              <a:buSzTx/>
              <a:buFont typeface="Arial" panose="020B0604020202090204" pitchFamily="34" charset="0"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热门视频排行榜中五个分区（鬼畜、美食、音乐、影视、游戏）的前一百个视频信息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 typeface="Arial" panose="020B0604020202090204" pitchFamily="34" charset="0"/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3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视频信息简介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30000"/>
              </a:lnSpc>
              <a:buFont typeface="Arial" panose="020B0604020202090204" pitchFamily="34" charset="0"/>
              <a:buNone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视频页面主要信息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171450" indent="-171450" algn="l" fontAlgn="auto">
              <a:lnSpc>
                <a:spcPct val="13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24小时每小时浏览量统计：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fontAlgn="auto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弹幕发布时间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71450" indent="-171450" algn="l" fontAlgn="auto">
              <a:lnSpc>
                <a:spcPct val="13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弹幕词云图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 fontAlgn="auto">
              <a:lnSpc>
                <a:spcPct val="130000"/>
              </a:lnSpc>
              <a:buClrTx/>
              <a:buSzTx/>
              <a:buFontTx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所有弹幕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51575" y="4462299"/>
            <a:ext cx="3005902" cy="4591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数据价值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51575" y="4937530"/>
            <a:ext cx="4301302" cy="104965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p>
            <a:pPr marL="285750" indent="-285750" algn="l" fontAlgn="auto">
              <a:lnSpc>
                <a:spcPct val="13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up主通过热门视频的分区和浏览时间，可以综合判断在什么时间段发布什么什么类型的视频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bldLvl="0" animBg="1"/>
      <p:bldP spid="83" grpId="0" bldLvl="0" animBg="1"/>
      <p:bldP spid="2" grpId="0" bldLvl="0" animBg="1"/>
      <p:bldP spid="11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1"/>
            <a:ext cx="9703135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" t="31567" r="14148" b="81"/>
          <a:stretch>
            <a:fillRect/>
          </a:stretch>
        </p:blipFill>
        <p:spPr>
          <a:xfrm rot="5400000">
            <a:off x="570153" y="-575834"/>
            <a:ext cx="6863379" cy="800369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79118" y="2735484"/>
            <a:ext cx="5009662" cy="1197610"/>
          </a:xfrm>
          <a:prstGeom prst="rect">
            <a:avLst/>
          </a:prstGeom>
          <a:noFill/>
          <a:ln w="28575">
            <a:solidFill>
              <a:srgbClr val="FEFEFE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spc="3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功能展示</a:t>
            </a:r>
            <a:endParaRPr lang="zh-CN" altLang="en-US" sz="8000" b="1" spc="3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3745965" y="2072333"/>
            <a:ext cx="1424066" cy="1326299"/>
            <a:chOff x="1164" y="687"/>
            <a:chExt cx="3219" cy="2998"/>
          </a:xfrm>
          <a:solidFill>
            <a:srgbClr val="F08392"/>
          </a:solidFill>
          <a:effectLst/>
        </p:grpSpPr>
        <p:sp>
          <p:nvSpPr>
            <p:cNvPr id="17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939155" y="3198495"/>
            <a:ext cx="309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160770" y="1232535"/>
            <a:ext cx="2470150" cy="104965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进入视频搜索页面，输入对应视频链接，即可跳转到视频分析界面。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2" name="等腰三角形 31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907780" y="310085"/>
            <a:ext cx="2969895" cy="922246"/>
            <a:chOff x="9754" y="2180"/>
            <a:chExt cx="6137" cy="3048"/>
          </a:xfrm>
        </p:grpSpPr>
        <p:grpSp>
          <p:nvGrpSpPr>
            <p:cNvPr id="13" name="组 59"/>
            <p:cNvGrpSpPr/>
            <p:nvPr/>
          </p:nvGrpSpPr>
          <p:grpSpPr>
            <a:xfrm>
              <a:off x="9754" y="2362"/>
              <a:ext cx="6137" cy="2683"/>
              <a:chOff x="6195587" y="1499661"/>
              <a:chExt cx="3898111" cy="1704425"/>
            </a:xfrm>
          </p:grpSpPr>
          <p:sp>
            <p:nvSpPr>
              <p:cNvPr id="14" name="矩形 13"/>
              <p:cNvSpPr/>
              <p:nvPr/>
            </p:nvSpPr>
            <p:spPr>
              <a:xfrm flipH="1">
                <a:off x="6195587" y="1499661"/>
                <a:ext cx="3898111" cy="17044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EFB0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ea typeface="宋体" panose="02010600030101010101" pitchFamily="2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 flipH="1">
                <a:off x="9086660" y="1499661"/>
                <a:ext cx="1007038" cy="1704425"/>
              </a:xfrm>
              <a:prstGeom prst="rect">
                <a:avLst/>
              </a:prstGeom>
              <a:solidFill>
                <a:srgbClr val="EFB099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 flipH="1">
              <a:off x="14485" y="2180"/>
              <a:ext cx="1227" cy="3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A</a:t>
              </a:r>
              <a:endParaRPr kumimoji="1" lang="en-US" altLang="zh-CN" sz="5400" b="1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9963" y="2591"/>
              <a:ext cx="3282" cy="1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8330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视频搜索</a:t>
              </a:r>
              <a:endParaRPr lang="zh-CN" altLang="en-US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18" name="图片 17" descr="截屏2022-07-01 下午3.28.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325" y="365125"/>
            <a:ext cx="5355590" cy="2311400"/>
          </a:xfrm>
          <a:prstGeom prst="rect">
            <a:avLst/>
          </a:prstGeom>
        </p:spPr>
      </p:pic>
      <p:pic>
        <p:nvPicPr>
          <p:cNvPr id="20" name="图片 19" descr="9CB80FAD60AFED430B74237D02D3F85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" y="3549650"/>
            <a:ext cx="5445760" cy="2437765"/>
          </a:xfrm>
          <a:prstGeom prst="rect">
            <a:avLst/>
          </a:prstGeom>
        </p:spPr>
      </p:pic>
      <p:sp>
        <p:nvSpPr>
          <p:cNvPr id="21" name="下箭头 20"/>
          <p:cNvSpPr/>
          <p:nvPr/>
        </p:nvSpPr>
        <p:spPr>
          <a:xfrm>
            <a:off x="2991485" y="2870200"/>
            <a:ext cx="50990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pic>
        <p:nvPicPr>
          <p:cNvPr id="22" name="图片 21" descr="69B1CE3FF986BE64D54A9B0D88C43E4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340" y="3550285"/>
            <a:ext cx="5356225" cy="243713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8126730" y="2676525"/>
            <a:ext cx="2470150" cy="72961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可以查看到视频基本信息、弹幕词云图与评论快照。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下箭头 23"/>
          <p:cNvSpPr/>
          <p:nvPr/>
        </p:nvSpPr>
        <p:spPr>
          <a:xfrm rot="16200000">
            <a:off x="6058535" y="4410710"/>
            <a:ext cx="50990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523480" y="2820670"/>
            <a:ext cx="2470150" cy="104965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还可以查看弹幕词云图与弹幕快照，最后会展示视频浏览量的量化统计图。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2" name="等腰三角形 31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907780" y="310085"/>
            <a:ext cx="2969895" cy="922246"/>
            <a:chOff x="9754" y="2180"/>
            <a:chExt cx="6137" cy="3048"/>
          </a:xfrm>
        </p:grpSpPr>
        <p:grpSp>
          <p:nvGrpSpPr>
            <p:cNvPr id="13" name="组 59"/>
            <p:cNvGrpSpPr/>
            <p:nvPr/>
          </p:nvGrpSpPr>
          <p:grpSpPr>
            <a:xfrm>
              <a:off x="9754" y="2362"/>
              <a:ext cx="6137" cy="2683"/>
              <a:chOff x="6195587" y="1499661"/>
              <a:chExt cx="3898111" cy="1704425"/>
            </a:xfrm>
          </p:grpSpPr>
          <p:sp>
            <p:nvSpPr>
              <p:cNvPr id="14" name="矩形 13"/>
              <p:cNvSpPr/>
              <p:nvPr/>
            </p:nvSpPr>
            <p:spPr>
              <a:xfrm flipH="1">
                <a:off x="6195587" y="1499661"/>
                <a:ext cx="3898111" cy="17044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EFB0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ea typeface="宋体" panose="02010600030101010101" pitchFamily="2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 flipH="1">
                <a:off x="9086660" y="1499661"/>
                <a:ext cx="1007038" cy="1704425"/>
              </a:xfrm>
              <a:prstGeom prst="rect">
                <a:avLst/>
              </a:prstGeom>
              <a:solidFill>
                <a:srgbClr val="EFB099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 flipH="1">
              <a:off x="14485" y="2180"/>
              <a:ext cx="1227" cy="3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A</a:t>
              </a:r>
              <a:endParaRPr kumimoji="1" lang="en-US" altLang="zh-CN" sz="5400" b="1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9963" y="2591"/>
              <a:ext cx="3282" cy="1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8330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视频搜索</a:t>
              </a:r>
              <a:endParaRPr lang="zh-CN" altLang="en-US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1" name="下箭头 20"/>
          <p:cNvSpPr/>
          <p:nvPr/>
        </p:nvSpPr>
        <p:spPr>
          <a:xfrm>
            <a:off x="2991485" y="2870200"/>
            <a:ext cx="50990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 rot="16200000">
            <a:off x="6058535" y="4410710"/>
            <a:ext cx="50990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pic>
        <p:nvPicPr>
          <p:cNvPr id="2" name="图片 1" descr="E5EC52BB1EDB3178497D07DD293B12A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1865" y="434340"/>
            <a:ext cx="6087745" cy="2753995"/>
          </a:xfrm>
          <a:prstGeom prst="rect">
            <a:avLst/>
          </a:prstGeom>
        </p:spPr>
      </p:pic>
      <p:pic>
        <p:nvPicPr>
          <p:cNvPr id="3" name="图片 2" descr="CFB2F6E0752F15A35C7AF34B3CBE8CD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865" y="3468370"/>
            <a:ext cx="6040120" cy="2722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2" name="等腰三角形 31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3409315" y="2790190"/>
            <a:ext cx="50990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343525" y="1369695"/>
            <a:ext cx="5125720" cy="104965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进入百大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主展示页面，可查看百大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主的基本信息。点击“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Ta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的空间”可跳转至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主的空间，点击右下角图标查看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主的评价与视频标签统计图。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下箭头 23"/>
          <p:cNvSpPr/>
          <p:nvPr/>
        </p:nvSpPr>
        <p:spPr>
          <a:xfrm rot="16200000">
            <a:off x="6856730" y="4704715"/>
            <a:ext cx="50990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pic>
        <p:nvPicPr>
          <p:cNvPr id="2" name="图片 1" descr="截屏2022-07-01 下午3.45.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7650" y="2770505"/>
            <a:ext cx="3075305" cy="3738880"/>
          </a:xfrm>
          <a:prstGeom prst="rect">
            <a:avLst/>
          </a:prstGeom>
        </p:spPr>
      </p:pic>
      <p:pic>
        <p:nvPicPr>
          <p:cNvPr id="3" name="图片 2" descr="截屏2022-07-01 下午3.44.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25" y="3468370"/>
            <a:ext cx="5684520" cy="3023235"/>
          </a:xfrm>
          <a:prstGeom prst="rect">
            <a:avLst/>
          </a:prstGeom>
        </p:spPr>
      </p:pic>
      <p:pic>
        <p:nvPicPr>
          <p:cNvPr id="5" name="图片 4" descr="截屏2022-07-01 下午3.47.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070" y="687070"/>
            <a:ext cx="2398395" cy="189293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907780" y="303735"/>
            <a:ext cx="2969895" cy="922246"/>
            <a:chOff x="9754" y="2180"/>
            <a:chExt cx="6137" cy="3048"/>
          </a:xfrm>
        </p:grpSpPr>
        <p:grpSp>
          <p:nvGrpSpPr>
            <p:cNvPr id="11" name="组 59"/>
            <p:cNvGrpSpPr/>
            <p:nvPr/>
          </p:nvGrpSpPr>
          <p:grpSpPr>
            <a:xfrm>
              <a:off x="9754" y="2362"/>
              <a:ext cx="6137" cy="2683"/>
              <a:chOff x="6195587" y="1499661"/>
              <a:chExt cx="3898111" cy="1704425"/>
            </a:xfrm>
          </p:grpSpPr>
          <p:sp>
            <p:nvSpPr>
              <p:cNvPr id="17" name="矩形 16"/>
              <p:cNvSpPr/>
              <p:nvPr/>
            </p:nvSpPr>
            <p:spPr>
              <a:xfrm flipH="1">
                <a:off x="6195587" y="1499661"/>
                <a:ext cx="3898111" cy="17044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ACE3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solidFill>
                    <a:srgbClr val="ACE3E8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 flipH="1">
                <a:off x="9086660" y="1499661"/>
                <a:ext cx="1007038" cy="1704425"/>
              </a:xfrm>
              <a:prstGeom prst="rect">
                <a:avLst/>
              </a:prstGeom>
              <a:solidFill>
                <a:srgbClr val="ACE3E8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solidFill>
                    <a:srgbClr val="ACE3E8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 flipH="1">
              <a:off x="14485" y="2180"/>
              <a:ext cx="1227" cy="3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p>
              <a:pPr algn="ctr"/>
              <a:r>
                <a:rPr kumimoji="1" lang="en-US" altLang="zh-CN" sz="5400" dirty="0">
                  <a:solidFill>
                    <a:schemeClr val="bg1"/>
                  </a:solidFill>
                  <a:ea typeface="宋体" panose="02010600030101010101" pitchFamily="2" charset="-122"/>
                </a:rPr>
                <a:t>B</a:t>
              </a:r>
              <a:endParaRPr kumimoji="1" lang="en-US" altLang="zh-CN" sz="54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9963" y="2591"/>
              <a:ext cx="3282" cy="188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defTabSz="608330">
                <a:lnSpc>
                  <a:spcPct val="130000"/>
                </a:lnSpc>
              </a:pPr>
              <a:r>
                <a:rPr lang="en-US" altLang="zh-CN" b="1" dirty="0" smtClean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up</a:t>
              </a:r>
              <a:r>
                <a:rPr lang="zh-CN" altLang="en-US" b="1" dirty="0" smtClean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主分析</a:t>
              </a:r>
              <a:endParaRPr lang="zh-CN" altLang="en-US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800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1" r="10080" b="61879"/>
          <a:stretch>
            <a:fillRect/>
          </a:stretch>
        </p:blipFill>
        <p:spPr>
          <a:xfrm rot="16200000">
            <a:off x="-1193763" y="1194429"/>
            <a:ext cx="6852622" cy="446376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3" t="50967" r="11228" b="-27"/>
          <a:stretch>
            <a:fillRect/>
          </a:stretch>
        </p:blipFill>
        <p:spPr>
          <a:xfrm rot="16200000">
            <a:off x="5890222" y="595344"/>
            <a:ext cx="6852622" cy="5744584"/>
          </a:xfrm>
          <a:prstGeom prst="rect">
            <a:avLst/>
          </a:prstGeom>
        </p:spPr>
      </p:pic>
      <p:cxnSp>
        <p:nvCxnSpPr>
          <p:cNvPr id="2" name="直接连接符 3"/>
          <p:cNvCxnSpPr/>
          <p:nvPr/>
        </p:nvCxnSpPr>
        <p:spPr>
          <a:xfrm>
            <a:off x="4478157" y="1774567"/>
            <a:ext cx="0" cy="338613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184755" y="1339621"/>
            <a:ext cx="2213687" cy="58229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>
                <a:solidFill>
                  <a:srgbClr val="F0839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项目背景</a:t>
            </a:r>
            <a:endParaRPr lang="zh-CN" altLang="en-US" sz="3200" b="1" spc="300" dirty="0">
              <a:solidFill>
                <a:srgbClr val="F0839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84755" y="2060880"/>
            <a:ext cx="2213689" cy="58229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zh-HK" sz="3200" b="1" spc="300" dirty="0">
                <a:solidFill>
                  <a:srgbClr val="02A4B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技术说明</a:t>
            </a:r>
            <a:endParaRPr lang="zh-CN" altLang="zh-HK" sz="3200" b="1" spc="300" dirty="0">
              <a:solidFill>
                <a:srgbClr val="02A4BB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84755" y="2782141"/>
            <a:ext cx="2213689" cy="58229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zh-HK" sz="3200" b="1" spc="300" dirty="0">
                <a:solidFill>
                  <a:srgbClr val="F0839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小组分工</a:t>
            </a:r>
            <a:endParaRPr lang="zh-CN" altLang="zh-HK" sz="3200" b="1" spc="300" dirty="0">
              <a:solidFill>
                <a:srgbClr val="F0839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84754" y="3503400"/>
            <a:ext cx="2213689" cy="58229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zh-HK" sz="3200" b="1" spc="300" dirty="0">
                <a:solidFill>
                  <a:srgbClr val="02A4B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需求分析</a:t>
            </a:r>
            <a:endParaRPr lang="zh-CN" altLang="zh-HK" sz="3200" b="1" spc="300" dirty="0">
              <a:solidFill>
                <a:srgbClr val="02A4BB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84755" y="4224661"/>
            <a:ext cx="2213689" cy="58229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zh-HK" sz="3200" b="1" spc="300" dirty="0">
                <a:solidFill>
                  <a:srgbClr val="F0839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功能展示</a:t>
            </a:r>
            <a:endParaRPr lang="zh-CN" altLang="zh-HK" sz="3200" b="1" spc="300" dirty="0">
              <a:solidFill>
                <a:srgbClr val="F0839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84900" y="4946015"/>
            <a:ext cx="4907915" cy="58229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zh-HK" sz="3200" b="1" spc="300" dirty="0">
                <a:solidFill>
                  <a:srgbClr val="02A4B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项目亮点与商业价值</a:t>
            </a:r>
            <a:endParaRPr lang="zh-CN" altLang="zh-HK" sz="3200" b="1" spc="300" dirty="0">
              <a:solidFill>
                <a:srgbClr val="02A4BB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18"/>
          <p:cNvGrpSpPr/>
          <p:nvPr/>
        </p:nvGrpSpPr>
        <p:grpSpPr>
          <a:xfrm>
            <a:off x="1635920" y="2197036"/>
            <a:ext cx="1947861" cy="1940713"/>
            <a:chOff x="1709739" y="2636838"/>
            <a:chExt cx="1590160" cy="1584325"/>
          </a:xfrm>
          <a:solidFill>
            <a:srgbClr val="F08392"/>
          </a:solidFill>
          <a:effectLst/>
        </p:grpSpPr>
        <p:sp>
          <p:nvSpPr>
            <p:cNvPr id="10" name="Freeform 6"/>
            <p:cNvSpPr/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Freeform 9"/>
            <p:cNvSpPr/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Freeform 10"/>
            <p:cNvSpPr/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" name="Freeform 12"/>
            <p:cNvSpPr/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7" name="Freeform 13"/>
            <p:cNvSpPr/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Freeform 14"/>
            <p:cNvSpPr/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81115" y="4137747"/>
            <a:ext cx="2657474" cy="5232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rgbClr val="F0839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CONTENTS</a:t>
            </a:r>
            <a:endParaRPr lang="zh-HK" altLang="en-US" sz="2800" b="1" spc="300" dirty="0">
              <a:solidFill>
                <a:srgbClr val="F0839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88"/>
          <a:stretch>
            <a:fillRect/>
          </a:stretch>
        </p:blipFill>
        <p:spPr>
          <a:xfrm>
            <a:off x="4983964" y="1391030"/>
            <a:ext cx="507097" cy="533366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2" b="47936"/>
          <a:stretch>
            <a:fillRect/>
          </a:stretch>
        </p:blipFill>
        <p:spPr>
          <a:xfrm>
            <a:off x="4983963" y="2115630"/>
            <a:ext cx="507097" cy="533366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88"/>
          <a:stretch>
            <a:fillRect/>
          </a:stretch>
        </p:blipFill>
        <p:spPr>
          <a:xfrm>
            <a:off x="4983965" y="2843700"/>
            <a:ext cx="507097" cy="533366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2" b="47936"/>
          <a:stretch>
            <a:fillRect/>
          </a:stretch>
        </p:blipFill>
        <p:spPr>
          <a:xfrm>
            <a:off x="4983964" y="3568300"/>
            <a:ext cx="507097" cy="533366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88"/>
          <a:stretch>
            <a:fillRect/>
          </a:stretch>
        </p:blipFill>
        <p:spPr>
          <a:xfrm>
            <a:off x="4989382" y="4296370"/>
            <a:ext cx="507097" cy="533366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2" b="47936"/>
          <a:stretch>
            <a:fillRect/>
          </a:stretch>
        </p:blipFill>
        <p:spPr>
          <a:xfrm>
            <a:off x="4989381" y="5020970"/>
            <a:ext cx="507097" cy="533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2" name="等腰三角形 31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ACE3E8"/>
              </a:solidFill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907780" y="310085"/>
            <a:ext cx="2969895" cy="922246"/>
            <a:chOff x="9754" y="2180"/>
            <a:chExt cx="6137" cy="3048"/>
          </a:xfrm>
        </p:grpSpPr>
        <p:grpSp>
          <p:nvGrpSpPr>
            <p:cNvPr id="13" name="组 59"/>
            <p:cNvGrpSpPr/>
            <p:nvPr/>
          </p:nvGrpSpPr>
          <p:grpSpPr>
            <a:xfrm>
              <a:off x="9754" y="2362"/>
              <a:ext cx="6137" cy="2683"/>
              <a:chOff x="6195587" y="1499661"/>
              <a:chExt cx="3898111" cy="1704425"/>
            </a:xfrm>
          </p:grpSpPr>
          <p:sp>
            <p:nvSpPr>
              <p:cNvPr id="14" name="矩形 13"/>
              <p:cNvSpPr/>
              <p:nvPr/>
            </p:nvSpPr>
            <p:spPr>
              <a:xfrm flipH="1">
                <a:off x="6195587" y="1499661"/>
                <a:ext cx="3898111" cy="17044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ACE3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solidFill>
                    <a:srgbClr val="ACE3E8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 flipH="1">
                <a:off x="9086660" y="1499661"/>
                <a:ext cx="1007038" cy="1704425"/>
              </a:xfrm>
              <a:prstGeom prst="rect">
                <a:avLst/>
              </a:prstGeom>
              <a:solidFill>
                <a:srgbClr val="ACE3E8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solidFill>
                    <a:srgbClr val="ACE3E8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 flipH="1">
              <a:off x="14485" y="2180"/>
              <a:ext cx="1227" cy="3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5400" dirty="0">
                  <a:solidFill>
                    <a:schemeClr val="bg1"/>
                  </a:solidFill>
                  <a:ea typeface="宋体" panose="02010600030101010101" pitchFamily="2" charset="-122"/>
                </a:rPr>
                <a:t>B</a:t>
              </a:r>
              <a:endParaRPr kumimoji="1" lang="en-US" altLang="zh-CN" sz="54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9963" y="2591"/>
              <a:ext cx="3282" cy="1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8330">
                <a:lnSpc>
                  <a:spcPct val="130000"/>
                </a:lnSpc>
              </a:pPr>
              <a:r>
                <a:rPr lang="en-US" altLang="zh-CN" b="1" dirty="0" smtClean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up</a:t>
              </a:r>
              <a:r>
                <a:rPr lang="zh-CN" altLang="en-US" b="1" dirty="0" smtClean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主分析</a:t>
              </a:r>
              <a:endParaRPr lang="zh-CN" altLang="en-US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1" name="下箭头 20"/>
          <p:cNvSpPr/>
          <p:nvPr/>
        </p:nvSpPr>
        <p:spPr>
          <a:xfrm>
            <a:off x="3409315" y="2790190"/>
            <a:ext cx="50990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343525" y="1369695"/>
            <a:ext cx="5125720" cy="104965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进入百大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主创作流行趋势页面，查看所有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主创作视频类型统计图；进入百大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主粉丝统计图，观察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30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天内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主的粉丝变化动图。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 descr="截屏2022-07-01 下午3.47.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5070" y="687070"/>
            <a:ext cx="2398395" cy="1892935"/>
          </a:xfrm>
          <a:prstGeom prst="rect">
            <a:avLst/>
          </a:prstGeom>
        </p:spPr>
      </p:pic>
      <p:pic>
        <p:nvPicPr>
          <p:cNvPr id="4" name="图片 3" descr="截屏2022-07-01 下午3.54.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25" y="3542030"/>
            <a:ext cx="5843905" cy="2889885"/>
          </a:xfrm>
          <a:prstGeom prst="rect">
            <a:avLst/>
          </a:prstGeom>
        </p:spPr>
      </p:pic>
      <p:pic>
        <p:nvPicPr>
          <p:cNvPr id="6" name="图片 5" descr="截屏2022-07-01 下午3.54.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335" y="3542665"/>
            <a:ext cx="4776470" cy="2889250"/>
          </a:xfrm>
          <a:prstGeom prst="rect">
            <a:avLst/>
          </a:prstGeom>
        </p:spPr>
      </p:pic>
      <p:sp>
        <p:nvSpPr>
          <p:cNvPr id="8" name="下箭头 7"/>
          <p:cNvSpPr/>
          <p:nvPr/>
        </p:nvSpPr>
        <p:spPr>
          <a:xfrm rot="18360000">
            <a:off x="6257290" y="2753360"/>
            <a:ext cx="50990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2" name="等腰三角形 31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ACE3E8"/>
              </a:solidFill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1819910" y="2797175"/>
            <a:ext cx="50990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pic>
        <p:nvPicPr>
          <p:cNvPr id="5" name="图片 4" descr="截屏2022-07-01 下午3.47.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340" y="642620"/>
            <a:ext cx="2398395" cy="1892935"/>
          </a:xfrm>
          <a:prstGeom prst="rect">
            <a:avLst/>
          </a:prstGeom>
        </p:spPr>
      </p:pic>
      <p:pic>
        <p:nvPicPr>
          <p:cNvPr id="2" name="图片 1" descr="截屏2022-07-01 下午3.59.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5" y="3661410"/>
            <a:ext cx="3937000" cy="2760980"/>
          </a:xfrm>
          <a:prstGeom prst="rect">
            <a:avLst/>
          </a:prstGeom>
        </p:spPr>
      </p:pic>
      <p:pic>
        <p:nvPicPr>
          <p:cNvPr id="3" name="图片 2" descr="截屏2022-07-01 下午3.59.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135" y="3653155"/>
            <a:ext cx="5174615" cy="2750820"/>
          </a:xfrm>
          <a:prstGeom prst="rect">
            <a:avLst/>
          </a:prstGeom>
        </p:spPr>
      </p:pic>
      <p:sp>
        <p:nvSpPr>
          <p:cNvPr id="10" name="下箭头 9"/>
          <p:cNvSpPr/>
          <p:nvPr/>
        </p:nvSpPr>
        <p:spPr>
          <a:xfrm rot="16200000">
            <a:off x="4969510" y="4485640"/>
            <a:ext cx="50990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pic>
        <p:nvPicPr>
          <p:cNvPr id="11" name="图片 10" descr="截屏2022-07-01 下午3.59.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630" y="642620"/>
            <a:ext cx="4280535" cy="2309495"/>
          </a:xfrm>
          <a:prstGeom prst="rect">
            <a:avLst/>
          </a:prstGeom>
        </p:spPr>
      </p:pic>
      <p:sp>
        <p:nvSpPr>
          <p:cNvPr id="17" name="下箭头 16"/>
          <p:cNvSpPr/>
          <p:nvPr/>
        </p:nvSpPr>
        <p:spPr>
          <a:xfrm rot="8400000">
            <a:off x="8283575" y="3011170"/>
            <a:ext cx="50990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681085" y="1434465"/>
            <a:ext cx="2731770" cy="104965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查看最受欢迎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主的个人信息、视频标签统计与热门视频一览。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8907780" y="303735"/>
            <a:ext cx="2969895" cy="922246"/>
            <a:chOff x="9754" y="2180"/>
            <a:chExt cx="6137" cy="3048"/>
          </a:xfrm>
        </p:grpSpPr>
        <p:grpSp>
          <p:nvGrpSpPr>
            <p:cNvPr id="24" name="组 59"/>
            <p:cNvGrpSpPr/>
            <p:nvPr/>
          </p:nvGrpSpPr>
          <p:grpSpPr>
            <a:xfrm>
              <a:off x="9754" y="2362"/>
              <a:ext cx="6137" cy="2683"/>
              <a:chOff x="6195587" y="1499661"/>
              <a:chExt cx="3898111" cy="1704425"/>
            </a:xfrm>
          </p:grpSpPr>
          <p:sp>
            <p:nvSpPr>
              <p:cNvPr id="25" name="矩形 24"/>
              <p:cNvSpPr/>
              <p:nvPr/>
            </p:nvSpPr>
            <p:spPr>
              <a:xfrm flipH="1">
                <a:off x="6195587" y="1499661"/>
                <a:ext cx="3898111" cy="17044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ACE3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solidFill>
                    <a:srgbClr val="ACE3E8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 flipH="1">
                <a:off x="9086660" y="1499661"/>
                <a:ext cx="1007038" cy="1704425"/>
              </a:xfrm>
              <a:prstGeom prst="rect">
                <a:avLst/>
              </a:prstGeom>
              <a:solidFill>
                <a:srgbClr val="ACE3E8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solidFill>
                    <a:srgbClr val="ACE3E8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 flipH="1">
              <a:off x="14485" y="2180"/>
              <a:ext cx="1227" cy="3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p>
              <a:pPr algn="ctr"/>
              <a:r>
                <a:rPr kumimoji="1" lang="en-US" altLang="zh-CN" sz="5400" dirty="0">
                  <a:solidFill>
                    <a:schemeClr val="bg1"/>
                  </a:solidFill>
                  <a:ea typeface="宋体" panose="02010600030101010101" pitchFamily="2" charset="-122"/>
                </a:rPr>
                <a:t>B</a:t>
              </a:r>
              <a:endParaRPr kumimoji="1" lang="en-US" altLang="zh-CN" sz="54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9963" y="2591"/>
              <a:ext cx="3282" cy="188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defTabSz="608330">
                <a:lnSpc>
                  <a:spcPct val="130000"/>
                </a:lnSpc>
              </a:pPr>
              <a:r>
                <a:rPr lang="en-US" altLang="zh-CN" b="1" dirty="0" smtClean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up</a:t>
              </a:r>
              <a:r>
                <a:rPr lang="zh-CN" altLang="en-US" b="1" dirty="0" smtClean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主分析</a:t>
              </a:r>
              <a:endParaRPr lang="zh-CN" altLang="en-US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2" name="等腰三角形 31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907780" y="310085"/>
            <a:ext cx="2969895" cy="922246"/>
            <a:chOff x="9754" y="2180"/>
            <a:chExt cx="6137" cy="3048"/>
          </a:xfrm>
        </p:grpSpPr>
        <p:grpSp>
          <p:nvGrpSpPr>
            <p:cNvPr id="13" name="组 59"/>
            <p:cNvGrpSpPr/>
            <p:nvPr/>
          </p:nvGrpSpPr>
          <p:grpSpPr>
            <a:xfrm>
              <a:off x="9754" y="2362"/>
              <a:ext cx="6137" cy="2683"/>
              <a:chOff x="6195587" y="1499661"/>
              <a:chExt cx="3898111" cy="1704425"/>
            </a:xfrm>
          </p:grpSpPr>
          <p:sp>
            <p:nvSpPr>
              <p:cNvPr id="14" name="矩形 13"/>
              <p:cNvSpPr/>
              <p:nvPr/>
            </p:nvSpPr>
            <p:spPr>
              <a:xfrm flipH="1">
                <a:off x="6195587" y="1499661"/>
                <a:ext cx="3898111" cy="17044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EFB0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ea typeface="宋体" panose="02010600030101010101" pitchFamily="2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 flipH="1">
                <a:off x="9086660" y="1499661"/>
                <a:ext cx="1007038" cy="1704425"/>
              </a:xfrm>
              <a:prstGeom prst="rect">
                <a:avLst/>
              </a:prstGeom>
              <a:solidFill>
                <a:srgbClr val="EFB099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 flipH="1">
              <a:off x="14485" y="2180"/>
              <a:ext cx="1227" cy="3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C</a:t>
              </a:r>
              <a:endParaRPr kumimoji="1" lang="en-US" altLang="zh-CN" sz="5400" b="1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9963" y="2591"/>
              <a:ext cx="3282" cy="1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8330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鬼畜分析</a:t>
              </a:r>
              <a:endParaRPr lang="zh-CN" altLang="en-US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1" name="下箭头 20"/>
          <p:cNvSpPr/>
          <p:nvPr/>
        </p:nvSpPr>
        <p:spPr>
          <a:xfrm>
            <a:off x="2995930" y="3462020"/>
            <a:ext cx="47053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320280" y="1736725"/>
            <a:ext cx="3500755" cy="104965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在鬼畜分析模块可以查看到鬼畜视频时长分析、鬼畜视频投放时间分析、鬼畜视频词云图。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下箭头 23"/>
          <p:cNvSpPr/>
          <p:nvPr/>
        </p:nvSpPr>
        <p:spPr>
          <a:xfrm rot="16200000">
            <a:off x="6089650" y="4813300"/>
            <a:ext cx="459740" cy="49466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pic>
        <p:nvPicPr>
          <p:cNvPr id="2" name="图片 1" descr="截屏2022-07-01 下午4.07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880" y="951230"/>
            <a:ext cx="5588000" cy="2249170"/>
          </a:xfrm>
          <a:prstGeom prst="rect">
            <a:avLst/>
          </a:prstGeom>
        </p:spPr>
      </p:pic>
      <p:pic>
        <p:nvPicPr>
          <p:cNvPr id="3" name="图片 2" descr="截屏2022-07-01 下午4.07.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35" y="4211955"/>
            <a:ext cx="5545455" cy="1787525"/>
          </a:xfrm>
          <a:prstGeom prst="rect">
            <a:avLst/>
          </a:prstGeom>
        </p:spPr>
      </p:pic>
      <p:pic>
        <p:nvPicPr>
          <p:cNvPr id="4" name="图片 3" descr="截屏2022-07-01 下午4.07.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470" y="4210685"/>
            <a:ext cx="5507355" cy="177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2" name="等腰三角形 31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3291840" y="2597785"/>
            <a:ext cx="50990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166610" y="2089785"/>
            <a:ext cx="3520440" cy="104965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进入番剧分析页面，可以查看番剧排行榜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Top100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，点击标题即可跳转至对应番剧页面。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907780" y="303735"/>
            <a:ext cx="2969895" cy="922246"/>
            <a:chOff x="9754" y="2180"/>
            <a:chExt cx="6137" cy="3048"/>
          </a:xfrm>
        </p:grpSpPr>
        <p:grpSp>
          <p:nvGrpSpPr>
            <p:cNvPr id="11" name="组 59"/>
            <p:cNvGrpSpPr/>
            <p:nvPr/>
          </p:nvGrpSpPr>
          <p:grpSpPr>
            <a:xfrm>
              <a:off x="9754" y="2362"/>
              <a:ext cx="6137" cy="2683"/>
              <a:chOff x="6195587" y="1499661"/>
              <a:chExt cx="3898111" cy="1704425"/>
            </a:xfrm>
          </p:grpSpPr>
          <p:sp>
            <p:nvSpPr>
              <p:cNvPr id="17" name="矩形 16"/>
              <p:cNvSpPr/>
              <p:nvPr/>
            </p:nvSpPr>
            <p:spPr>
              <a:xfrm flipH="1">
                <a:off x="6195587" y="1499661"/>
                <a:ext cx="3898111" cy="17044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ACE3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solidFill>
                    <a:srgbClr val="ACE3E8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 flipH="1">
                <a:off x="9086660" y="1499661"/>
                <a:ext cx="1007038" cy="1704425"/>
              </a:xfrm>
              <a:prstGeom prst="rect">
                <a:avLst/>
              </a:prstGeom>
              <a:solidFill>
                <a:srgbClr val="ACE3E8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solidFill>
                    <a:srgbClr val="ACE3E8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 flipH="1">
              <a:off x="14485" y="2180"/>
              <a:ext cx="1227" cy="3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p>
              <a:pPr algn="ctr"/>
              <a:endParaRPr kumimoji="1" lang="en-US" altLang="zh-CN" sz="54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9963" y="2591"/>
              <a:ext cx="3282" cy="188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defTabSz="608330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番剧分析</a:t>
              </a:r>
              <a:endParaRPr lang="zh-CN" altLang="en-US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4" name="图片 3" descr="截屏2022-07-01 下午4.11.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2680" y="565150"/>
            <a:ext cx="2306955" cy="1852930"/>
          </a:xfrm>
          <a:prstGeom prst="rect">
            <a:avLst/>
          </a:prstGeom>
        </p:spPr>
      </p:pic>
      <p:pic>
        <p:nvPicPr>
          <p:cNvPr id="6" name="图片 5" descr="截屏2022-07-01 下午4.12.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" y="3286125"/>
            <a:ext cx="6266180" cy="319722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 flipH="1">
            <a:off x="11197266" y="310198"/>
            <a:ext cx="593785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ctr"/>
            <a:r>
              <a:rPr kumimoji="1" lang="en-US" altLang="zh-CN" sz="5400" b="1" dirty="0">
                <a:solidFill>
                  <a:schemeClr val="bg1"/>
                </a:solidFill>
                <a:ea typeface="宋体" panose="02010600030101010101" pitchFamily="2" charset="-122"/>
              </a:rPr>
              <a:t>D</a:t>
            </a:r>
            <a:endParaRPr kumimoji="1" lang="en-US" altLang="zh-CN" sz="5400" b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2" name="等腰三角形 31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2938780" y="2609850"/>
            <a:ext cx="50990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575425" y="1635760"/>
            <a:ext cx="3914775" cy="72961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进入番剧风格统计页面，查看番剧的标签词云图，标签分布饼图与标签占比饼图。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907780" y="303735"/>
            <a:ext cx="2969895" cy="922246"/>
            <a:chOff x="9754" y="2180"/>
            <a:chExt cx="6137" cy="3048"/>
          </a:xfrm>
        </p:grpSpPr>
        <p:grpSp>
          <p:nvGrpSpPr>
            <p:cNvPr id="11" name="组 59"/>
            <p:cNvGrpSpPr/>
            <p:nvPr/>
          </p:nvGrpSpPr>
          <p:grpSpPr>
            <a:xfrm>
              <a:off x="9754" y="2362"/>
              <a:ext cx="6137" cy="2683"/>
              <a:chOff x="6195587" y="1499661"/>
              <a:chExt cx="3898111" cy="1704425"/>
            </a:xfrm>
          </p:grpSpPr>
          <p:sp>
            <p:nvSpPr>
              <p:cNvPr id="17" name="矩形 16"/>
              <p:cNvSpPr/>
              <p:nvPr/>
            </p:nvSpPr>
            <p:spPr>
              <a:xfrm flipH="1">
                <a:off x="6195587" y="1499661"/>
                <a:ext cx="3898111" cy="17044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ACE3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solidFill>
                    <a:srgbClr val="ACE3E8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 flipH="1">
                <a:off x="9086660" y="1499661"/>
                <a:ext cx="1007038" cy="1704425"/>
              </a:xfrm>
              <a:prstGeom prst="rect">
                <a:avLst/>
              </a:prstGeom>
              <a:solidFill>
                <a:srgbClr val="ACE3E8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solidFill>
                    <a:srgbClr val="ACE3E8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 flipH="1">
              <a:off x="14485" y="2180"/>
              <a:ext cx="1227" cy="3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p>
              <a:pPr algn="ctr"/>
              <a:endParaRPr kumimoji="1" lang="en-US" altLang="zh-CN" sz="54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9963" y="2591"/>
              <a:ext cx="3282" cy="188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defTabSz="608330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番剧分析</a:t>
              </a:r>
              <a:endParaRPr lang="zh-CN" altLang="en-US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4" name="图片 3" descr="截屏2022-07-01 下午4.11.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0255" y="553085"/>
            <a:ext cx="2306955" cy="185293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 flipH="1">
            <a:off x="11197266" y="310198"/>
            <a:ext cx="593785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ctr"/>
            <a:r>
              <a:rPr kumimoji="1" lang="en-US" altLang="zh-CN" sz="5400" b="1" dirty="0">
                <a:solidFill>
                  <a:schemeClr val="bg1"/>
                </a:solidFill>
                <a:ea typeface="宋体" panose="02010600030101010101" pitchFamily="2" charset="-122"/>
              </a:rPr>
              <a:t>D</a:t>
            </a:r>
            <a:endParaRPr kumimoji="1" lang="en-US" altLang="zh-CN" sz="5400" b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 descr="截屏2022-07-01 下午4.12.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25" y="3322320"/>
            <a:ext cx="5245735" cy="3352165"/>
          </a:xfrm>
          <a:prstGeom prst="rect">
            <a:avLst/>
          </a:prstGeom>
        </p:spPr>
      </p:pic>
      <p:pic>
        <p:nvPicPr>
          <p:cNvPr id="3" name="图片 2" descr="截屏2022-07-01 下午4.12.45"/>
          <p:cNvPicPr>
            <a:picLocks noChangeAspect="1"/>
          </p:cNvPicPr>
          <p:nvPr/>
        </p:nvPicPr>
        <p:blipFill>
          <a:blip r:embed="rId3"/>
          <a:srcRect r="1510" b="1826"/>
          <a:stretch>
            <a:fillRect/>
          </a:stretch>
        </p:blipFill>
        <p:spPr>
          <a:xfrm>
            <a:off x="6067425" y="3322320"/>
            <a:ext cx="6004560" cy="3209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2" name="等腰三角形 31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2938780" y="2609850"/>
            <a:ext cx="50990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563995" y="1700530"/>
            <a:ext cx="3914775" cy="72961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进入番剧评分统计与地区统计页面，可以分别查看番剧的评分分布图与地区分布图。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907780" y="303735"/>
            <a:ext cx="2969895" cy="922246"/>
            <a:chOff x="9754" y="2180"/>
            <a:chExt cx="6137" cy="3048"/>
          </a:xfrm>
        </p:grpSpPr>
        <p:grpSp>
          <p:nvGrpSpPr>
            <p:cNvPr id="11" name="组 59"/>
            <p:cNvGrpSpPr/>
            <p:nvPr/>
          </p:nvGrpSpPr>
          <p:grpSpPr>
            <a:xfrm>
              <a:off x="9754" y="2362"/>
              <a:ext cx="6137" cy="2683"/>
              <a:chOff x="6195587" y="1499661"/>
              <a:chExt cx="3898111" cy="1704425"/>
            </a:xfrm>
          </p:grpSpPr>
          <p:sp>
            <p:nvSpPr>
              <p:cNvPr id="17" name="矩形 16"/>
              <p:cNvSpPr/>
              <p:nvPr/>
            </p:nvSpPr>
            <p:spPr>
              <a:xfrm flipH="1">
                <a:off x="6195587" y="1499661"/>
                <a:ext cx="3898111" cy="17044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ACE3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solidFill>
                    <a:srgbClr val="ACE3E8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 flipH="1">
                <a:off x="9086660" y="1499661"/>
                <a:ext cx="1007038" cy="1704425"/>
              </a:xfrm>
              <a:prstGeom prst="rect">
                <a:avLst/>
              </a:prstGeom>
              <a:solidFill>
                <a:srgbClr val="ACE3E8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2400" dirty="0">
                  <a:solidFill>
                    <a:srgbClr val="ACE3E8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 flipH="1">
              <a:off x="14485" y="2180"/>
              <a:ext cx="1227" cy="3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p>
              <a:pPr algn="ctr"/>
              <a:endParaRPr kumimoji="1" lang="en-US" altLang="zh-CN" sz="54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9963" y="2591"/>
              <a:ext cx="3282" cy="188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defTabSz="608330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番剧分析</a:t>
              </a:r>
              <a:endParaRPr lang="zh-CN" altLang="en-US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4" name="图片 3" descr="截屏2022-07-01 下午4.11.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0255" y="553085"/>
            <a:ext cx="2306955" cy="185293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 flipH="1">
            <a:off x="11197266" y="310198"/>
            <a:ext cx="593785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ctr"/>
            <a:r>
              <a:rPr kumimoji="1" lang="en-US" altLang="zh-CN" sz="5400" b="1" dirty="0">
                <a:solidFill>
                  <a:schemeClr val="bg1"/>
                </a:solidFill>
                <a:ea typeface="宋体" panose="02010600030101010101" pitchFamily="2" charset="-122"/>
              </a:rPr>
              <a:t>D</a:t>
            </a:r>
            <a:endParaRPr kumimoji="1" lang="en-US" altLang="zh-CN" sz="5400" b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pic>
        <p:nvPicPr>
          <p:cNvPr id="5" name="图片 4" descr="截屏2022-07-01 下午4.13.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60" y="3383280"/>
            <a:ext cx="5074920" cy="3201670"/>
          </a:xfrm>
          <a:prstGeom prst="rect">
            <a:avLst/>
          </a:prstGeom>
        </p:spPr>
      </p:pic>
      <p:pic>
        <p:nvPicPr>
          <p:cNvPr id="6" name="图片 5" descr="截屏2022-07-01 下午4.13.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640" y="3383280"/>
            <a:ext cx="5028565" cy="3172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2" name="等腰三角形 31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907780" y="310085"/>
            <a:ext cx="2969895" cy="922246"/>
            <a:chOff x="9754" y="2180"/>
            <a:chExt cx="6137" cy="3048"/>
          </a:xfrm>
        </p:grpSpPr>
        <p:grpSp>
          <p:nvGrpSpPr>
            <p:cNvPr id="13" name="组 59"/>
            <p:cNvGrpSpPr/>
            <p:nvPr/>
          </p:nvGrpSpPr>
          <p:grpSpPr>
            <a:xfrm>
              <a:off x="9754" y="2362"/>
              <a:ext cx="6137" cy="2683"/>
              <a:chOff x="6195587" y="1499661"/>
              <a:chExt cx="3898111" cy="1704425"/>
            </a:xfrm>
          </p:grpSpPr>
          <p:sp>
            <p:nvSpPr>
              <p:cNvPr id="14" name="矩形 13"/>
              <p:cNvSpPr/>
              <p:nvPr/>
            </p:nvSpPr>
            <p:spPr>
              <a:xfrm flipH="1">
                <a:off x="6195587" y="1499661"/>
                <a:ext cx="3898111" cy="17044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EFB0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ea typeface="宋体" panose="02010600030101010101" pitchFamily="2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 flipH="1">
                <a:off x="9086660" y="1499661"/>
                <a:ext cx="1007038" cy="1704425"/>
              </a:xfrm>
              <a:prstGeom prst="rect">
                <a:avLst/>
              </a:prstGeom>
              <a:solidFill>
                <a:srgbClr val="EFB099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 flipH="1">
              <a:off x="14485" y="2180"/>
              <a:ext cx="1227" cy="3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E</a:t>
              </a:r>
              <a:endParaRPr kumimoji="1" lang="en-US" altLang="zh-CN" sz="5400" b="1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9963" y="2591"/>
              <a:ext cx="3282" cy="1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8330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热门视频</a:t>
              </a:r>
              <a:endParaRPr lang="zh-CN" altLang="en-US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1" name="下箭头 20"/>
          <p:cNvSpPr/>
          <p:nvPr/>
        </p:nvSpPr>
        <p:spPr>
          <a:xfrm>
            <a:off x="2857500" y="2784475"/>
            <a:ext cx="47053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492875" y="1414780"/>
            <a:ext cx="3500755" cy="136969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在热门视频模块可以查看鬼畜、美食、音乐、影视、游戏五个分区内的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Top100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视频，包含了基本信息、视频浏览量变化趋势与动态弹幕词云图。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 descr="F46465B9F9D566A06CFA6A88956BECF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3725" y="309880"/>
            <a:ext cx="2456815" cy="2439670"/>
          </a:xfrm>
          <a:prstGeom prst="rect">
            <a:avLst/>
          </a:prstGeom>
        </p:spPr>
      </p:pic>
      <p:pic>
        <p:nvPicPr>
          <p:cNvPr id="6" name="图片 5" descr="B913EEE0BC43EE8E70DCA5377743F3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3361055"/>
            <a:ext cx="5807710" cy="3150870"/>
          </a:xfrm>
          <a:prstGeom prst="rect">
            <a:avLst/>
          </a:prstGeom>
        </p:spPr>
      </p:pic>
      <p:pic>
        <p:nvPicPr>
          <p:cNvPr id="8" name="图片 7" descr="E9FE232B974BD8F2526EEF23DD25B0D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3358515"/>
            <a:ext cx="5725795" cy="3187065"/>
          </a:xfrm>
          <a:prstGeom prst="rect">
            <a:avLst/>
          </a:prstGeom>
        </p:spPr>
      </p:pic>
      <p:sp>
        <p:nvSpPr>
          <p:cNvPr id="10" name="下箭头 9"/>
          <p:cNvSpPr/>
          <p:nvPr/>
        </p:nvSpPr>
        <p:spPr>
          <a:xfrm rot="19380000">
            <a:off x="5088890" y="2697480"/>
            <a:ext cx="47053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2" name="等腰三角形 31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02A4B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907780" y="310085"/>
            <a:ext cx="2969895" cy="922246"/>
            <a:chOff x="9754" y="2180"/>
            <a:chExt cx="6137" cy="3048"/>
          </a:xfrm>
        </p:grpSpPr>
        <p:grpSp>
          <p:nvGrpSpPr>
            <p:cNvPr id="13" name="组 59"/>
            <p:cNvGrpSpPr/>
            <p:nvPr/>
          </p:nvGrpSpPr>
          <p:grpSpPr>
            <a:xfrm>
              <a:off x="9754" y="2362"/>
              <a:ext cx="6137" cy="2683"/>
              <a:chOff x="6195587" y="1499661"/>
              <a:chExt cx="3898111" cy="1704425"/>
            </a:xfrm>
          </p:grpSpPr>
          <p:sp>
            <p:nvSpPr>
              <p:cNvPr id="14" name="矩形 13"/>
              <p:cNvSpPr/>
              <p:nvPr/>
            </p:nvSpPr>
            <p:spPr>
              <a:xfrm flipH="1">
                <a:off x="6195587" y="1499661"/>
                <a:ext cx="3898111" cy="17044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EFB0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ea typeface="宋体" panose="02010600030101010101" pitchFamily="2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 flipH="1">
                <a:off x="9086660" y="1499661"/>
                <a:ext cx="1007038" cy="1704425"/>
              </a:xfrm>
              <a:prstGeom prst="rect">
                <a:avLst/>
              </a:prstGeom>
              <a:solidFill>
                <a:srgbClr val="EFB099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400" dirty="0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 flipH="1">
              <a:off x="14485" y="2180"/>
              <a:ext cx="1227" cy="3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E</a:t>
              </a:r>
              <a:endParaRPr kumimoji="1" lang="en-US" altLang="zh-CN" sz="5400" b="1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9963" y="2591"/>
              <a:ext cx="3282" cy="1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8330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热门视频</a:t>
              </a:r>
              <a:endParaRPr lang="zh-CN" altLang="en-US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1" name="下箭头 20"/>
          <p:cNvSpPr/>
          <p:nvPr/>
        </p:nvSpPr>
        <p:spPr>
          <a:xfrm>
            <a:off x="1760220" y="2940050"/>
            <a:ext cx="47053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pic>
        <p:nvPicPr>
          <p:cNvPr id="5" name="图片 4" descr="F46465B9F9D566A06CFA6A88956BECF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455" y="356235"/>
            <a:ext cx="2456815" cy="2439670"/>
          </a:xfrm>
          <a:prstGeom prst="rect">
            <a:avLst/>
          </a:prstGeom>
        </p:spPr>
      </p:pic>
      <p:pic>
        <p:nvPicPr>
          <p:cNvPr id="2" name="图片 1" descr="8841505EEFB1D6A297B06AF0B0B02F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55" y="3764915"/>
            <a:ext cx="4653280" cy="2551430"/>
          </a:xfrm>
          <a:prstGeom prst="rect">
            <a:avLst/>
          </a:prstGeom>
        </p:spPr>
      </p:pic>
      <p:pic>
        <p:nvPicPr>
          <p:cNvPr id="3" name="图片 2" descr="5B5B30848520018CD0639242CA45CAC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40" y="3734435"/>
            <a:ext cx="4653280" cy="2566670"/>
          </a:xfrm>
          <a:prstGeom prst="rect">
            <a:avLst/>
          </a:prstGeom>
        </p:spPr>
      </p:pic>
      <p:pic>
        <p:nvPicPr>
          <p:cNvPr id="4" name="图片 3" descr="FB8C18FEF5225761FFEA1E1D2D1C0BD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665" y="365125"/>
            <a:ext cx="4552315" cy="2525395"/>
          </a:xfrm>
          <a:prstGeom prst="rect">
            <a:avLst/>
          </a:prstGeom>
        </p:spPr>
      </p:pic>
      <p:sp>
        <p:nvSpPr>
          <p:cNvPr id="11" name="下箭头 10"/>
          <p:cNvSpPr/>
          <p:nvPr/>
        </p:nvSpPr>
        <p:spPr>
          <a:xfrm rot="16200000">
            <a:off x="5859145" y="4395470"/>
            <a:ext cx="47053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17" name="下箭头 16"/>
          <p:cNvSpPr/>
          <p:nvPr/>
        </p:nvSpPr>
        <p:spPr>
          <a:xfrm rot="10800000">
            <a:off x="7141210" y="2940050"/>
            <a:ext cx="470535" cy="5416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8256"/>
            <a:ext cx="9703135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" t="31567" r="14148" b="81"/>
          <a:stretch>
            <a:fillRect/>
          </a:stretch>
        </p:blipFill>
        <p:spPr>
          <a:xfrm rot="5400000">
            <a:off x="570153" y="-570119"/>
            <a:ext cx="6863379" cy="800369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199255" y="2753360"/>
            <a:ext cx="6350000" cy="2305685"/>
          </a:xfrm>
          <a:prstGeom prst="rect">
            <a:avLst/>
          </a:prstGeom>
          <a:noFill/>
          <a:ln w="28575">
            <a:solidFill>
              <a:srgbClr val="FEFEFE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spc="300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项目亮点和商业价值</a:t>
            </a:r>
            <a:endParaRPr lang="zh-CN" altLang="en-US" sz="8000" b="1" spc="300" dirty="0" smtClean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直接连接符 53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等腰三角形 56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等腰三角形 57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56" name="直接连接符 55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等腰三角形 58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椭圆 61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等腰三角形 59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57158" y="2807833"/>
            <a:ext cx="2316647" cy="3592075"/>
          </a:xfrm>
          <a:prstGeom prst="rect">
            <a:avLst/>
          </a:prstGeom>
          <a:solidFill>
            <a:srgbClr val="E94D6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72351" y="424633"/>
            <a:ext cx="2316647" cy="3592075"/>
          </a:xfrm>
          <a:prstGeom prst="rect">
            <a:avLst/>
          </a:prstGeom>
          <a:solidFill>
            <a:srgbClr val="2F9FA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78099" y="2807832"/>
            <a:ext cx="2316647" cy="3592075"/>
          </a:xfrm>
          <a:prstGeom prst="rect">
            <a:avLst/>
          </a:prstGeom>
          <a:solidFill>
            <a:srgbClr val="ACE3E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ea typeface="宋体" panose="02010600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591514" y="424633"/>
            <a:ext cx="2316647" cy="3592075"/>
          </a:xfrm>
          <a:prstGeom prst="rect">
            <a:avLst/>
          </a:prstGeom>
          <a:solidFill>
            <a:srgbClr val="EFB0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ea typeface="宋体" panose="02010600030101010101" pitchFamily="2" charset="-122"/>
            </a:endParaRPr>
          </a:p>
        </p:txBody>
      </p:sp>
      <p:sp>
        <p:nvSpPr>
          <p:cNvPr id="78" name="文本框 8"/>
          <p:cNvSpPr txBox="1"/>
          <p:nvPr/>
        </p:nvSpPr>
        <p:spPr>
          <a:xfrm>
            <a:off x="4210862" y="1261942"/>
            <a:ext cx="1834981" cy="176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Flask</a:t>
            </a:r>
            <a:r>
              <a:rPr 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是轻量级的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框架，轻巧、简洁，通过定制第三方扩展来实现具体功能，</a:t>
            </a:r>
            <a:r>
              <a:rPr 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拥有丰富的第三方库资源，配置灵活。</a:t>
            </a:r>
            <a:endParaRPr lang="zh-CN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210685" y="748665"/>
            <a:ext cx="1609090" cy="450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flask</a:t>
            </a:r>
            <a:r>
              <a:rPr lang="zh-CN" altLang="en-US" sz="18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框架</a:t>
            </a:r>
            <a:endParaRPr lang="zh-CN" altLang="en-US" sz="1800" b="1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0" name="文本框 8"/>
          <p:cNvSpPr txBox="1"/>
          <p:nvPr/>
        </p:nvSpPr>
        <p:spPr>
          <a:xfrm>
            <a:off x="8852518" y="1259790"/>
            <a:ext cx="1834981" cy="2332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号字，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1.3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倍字间距。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8852518" y="746537"/>
            <a:ext cx="1207213" cy="40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添加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标题</a:t>
            </a:r>
            <a:endParaRPr lang="en-US" altLang="zh-CN" sz="18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2" name="文本框 8"/>
          <p:cNvSpPr txBox="1"/>
          <p:nvPr/>
        </p:nvSpPr>
        <p:spPr>
          <a:xfrm>
            <a:off x="1901621" y="3944917"/>
            <a:ext cx="1834981" cy="204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git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进行版本控制，版本库本地化，可以随时进行版本后退，支持离线提交，相对独立不影响协同开发，开发者之间的的冲突容易解决。</a:t>
            </a: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1901621" y="3431664"/>
            <a:ext cx="1207213" cy="450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Git</a:t>
            </a:r>
            <a:endParaRPr lang="en-US" altLang="zh-CN" sz="1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4" name="文本框 8"/>
          <p:cNvSpPr txBox="1"/>
          <p:nvPr/>
        </p:nvSpPr>
        <p:spPr>
          <a:xfrm>
            <a:off x="6522356" y="3944916"/>
            <a:ext cx="1834981" cy="176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在搜索模块中，输入视频链接，实时爬取该视频的相关信息，将信息处理后进行可视化，实现视频分析的功能。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6522085" y="3431540"/>
            <a:ext cx="1729105" cy="450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实时数据获取</a:t>
            </a:r>
            <a:endParaRPr lang="zh-CN" altLang="en-US" sz="1800" b="1" dirty="0" smtClean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17" grpId="0" bldLvl="0" animBg="1"/>
      <p:bldP spid="22" grpId="0" bldLvl="0" animBg="1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1"/>
            <a:ext cx="9703135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" t="31567" r="14148" b="81"/>
          <a:stretch>
            <a:fillRect/>
          </a:stretch>
        </p:blipFill>
        <p:spPr>
          <a:xfrm rot="5400000">
            <a:off x="570153" y="-575834"/>
            <a:ext cx="6863379" cy="800369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79118" y="2735484"/>
            <a:ext cx="5009662" cy="1197610"/>
          </a:xfrm>
          <a:prstGeom prst="rect">
            <a:avLst/>
          </a:prstGeom>
          <a:noFill/>
          <a:ln w="28575">
            <a:solidFill>
              <a:srgbClr val="FEFEFE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spc="3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项目背景</a:t>
            </a:r>
            <a:endParaRPr lang="zh-CN" altLang="en-US" sz="8000" b="1" spc="3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3745965" y="2072333"/>
            <a:ext cx="1424066" cy="1326299"/>
            <a:chOff x="1164" y="687"/>
            <a:chExt cx="3219" cy="2998"/>
          </a:xfrm>
          <a:solidFill>
            <a:srgbClr val="F08392"/>
          </a:solidFill>
          <a:effectLst/>
        </p:grpSpPr>
        <p:sp>
          <p:nvSpPr>
            <p:cNvPr id="17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6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组合 61"/>
          <p:cNvGrpSpPr/>
          <p:nvPr/>
        </p:nvGrpSpPr>
        <p:grpSpPr>
          <a:xfrm>
            <a:off x="5289080" y="1574318"/>
            <a:ext cx="221360" cy="3708400"/>
            <a:chOff x="3615799" y="1892300"/>
            <a:chExt cx="221360" cy="3708400"/>
          </a:xfrm>
          <a:solidFill>
            <a:schemeClr val="bg1">
              <a:lumMod val="50000"/>
            </a:schemeClr>
          </a:solidFill>
        </p:grpSpPr>
        <p:cxnSp>
          <p:nvCxnSpPr>
            <p:cNvPr id="79" name="直接连接符 41"/>
            <p:cNvCxnSpPr/>
            <p:nvPr/>
          </p:nvCxnSpPr>
          <p:spPr>
            <a:xfrm>
              <a:off x="3726479" y="1892300"/>
              <a:ext cx="0" cy="3708400"/>
            </a:xfrm>
            <a:prstGeom prst="line">
              <a:avLst/>
            </a:prstGeom>
            <a:grpFill/>
            <a:ln w="19050">
              <a:solidFill>
                <a:srgbClr val="A7A7A7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椭圆 79"/>
            <p:cNvSpPr/>
            <p:nvPr/>
          </p:nvSpPr>
          <p:spPr>
            <a:xfrm>
              <a:off x="3615799" y="4649591"/>
              <a:ext cx="221360" cy="221360"/>
            </a:xfrm>
            <a:prstGeom prst="ellipse">
              <a:avLst/>
            </a:prstGeom>
            <a:solidFill>
              <a:srgbClr val="02A4BB"/>
            </a:solidFill>
            <a:ln>
              <a:noFill/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615799" y="2622105"/>
              <a:ext cx="221360" cy="221360"/>
            </a:xfrm>
            <a:prstGeom prst="ellipse">
              <a:avLst/>
            </a:prstGeom>
            <a:solidFill>
              <a:srgbClr val="02A4BB"/>
            </a:solidFill>
            <a:ln>
              <a:noFill/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cxnSp>
        <p:nvCxnSpPr>
          <p:cNvPr id="31" name="直接连接符 30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4" name="等腰三角形 33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5" name="等腰三角形 34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9404823" y="4679063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grpSp>
        <p:nvGrpSpPr>
          <p:cNvPr id="56" name="Group 12"/>
          <p:cNvGrpSpPr>
            <a:grpSpLocks noChangeAspect="1"/>
          </p:cNvGrpSpPr>
          <p:nvPr/>
        </p:nvGrpSpPr>
        <p:grpSpPr bwMode="auto">
          <a:xfrm>
            <a:off x="3452804" y="2677401"/>
            <a:ext cx="1361803" cy="1281345"/>
            <a:chOff x="3333" y="1044"/>
            <a:chExt cx="3267" cy="2854"/>
          </a:xfrm>
          <a:solidFill>
            <a:schemeClr val="bg1"/>
          </a:solidFill>
        </p:grpSpPr>
        <p:sp>
          <p:nvSpPr>
            <p:cNvPr id="69" name="Freeform 14"/>
            <p:cNvSpPr/>
            <p:nvPr/>
          </p:nvSpPr>
          <p:spPr bwMode="auto">
            <a:xfrm>
              <a:off x="3333" y="1044"/>
              <a:ext cx="2451" cy="2854"/>
            </a:xfrm>
            <a:custGeom>
              <a:avLst/>
              <a:gdLst>
                <a:gd name="T0" fmla="*/ 908 w 1036"/>
                <a:gd name="T1" fmla="*/ 372 h 1206"/>
                <a:gd name="T2" fmla="*/ 908 w 1036"/>
                <a:gd name="T3" fmla="*/ 296 h 1206"/>
                <a:gd name="T4" fmla="*/ 908 w 1036"/>
                <a:gd name="T5" fmla="*/ 152 h 1206"/>
                <a:gd name="T6" fmla="*/ 883 w 1036"/>
                <a:gd name="T7" fmla="*/ 128 h 1206"/>
                <a:gd name="T8" fmla="*/ 405 w 1036"/>
                <a:gd name="T9" fmla="*/ 128 h 1206"/>
                <a:gd name="T10" fmla="*/ 387 w 1036"/>
                <a:gd name="T11" fmla="*/ 128 h 1206"/>
                <a:gd name="T12" fmla="*/ 387 w 1036"/>
                <a:gd name="T13" fmla="*/ 150 h 1206"/>
                <a:gd name="T14" fmla="*/ 387 w 1036"/>
                <a:gd name="T15" fmla="*/ 296 h 1206"/>
                <a:gd name="T16" fmla="*/ 295 w 1036"/>
                <a:gd name="T17" fmla="*/ 386 h 1206"/>
                <a:gd name="T18" fmla="*/ 145 w 1036"/>
                <a:gd name="T19" fmla="*/ 386 h 1206"/>
                <a:gd name="T20" fmla="*/ 128 w 1036"/>
                <a:gd name="T21" fmla="*/ 386 h 1206"/>
                <a:gd name="T22" fmla="*/ 128 w 1036"/>
                <a:gd name="T23" fmla="*/ 404 h 1206"/>
                <a:gd name="T24" fmla="*/ 128 w 1036"/>
                <a:gd name="T25" fmla="*/ 1052 h 1206"/>
                <a:gd name="T26" fmla="*/ 153 w 1036"/>
                <a:gd name="T27" fmla="*/ 1078 h 1206"/>
                <a:gd name="T28" fmla="*/ 882 w 1036"/>
                <a:gd name="T29" fmla="*/ 1078 h 1206"/>
                <a:gd name="T30" fmla="*/ 908 w 1036"/>
                <a:gd name="T31" fmla="*/ 1052 h 1206"/>
                <a:gd name="T32" fmla="*/ 908 w 1036"/>
                <a:gd name="T33" fmla="*/ 869 h 1206"/>
                <a:gd name="T34" fmla="*/ 914 w 1036"/>
                <a:gd name="T35" fmla="*/ 851 h 1206"/>
                <a:gd name="T36" fmla="*/ 1028 w 1036"/>
                <a:gd name="T37" fmla="*/ 729 h 1206"/>
                <a:gd name="T38" fmla="*/ 1035 w 1036"/>
                <a:gd name="T39" fmla="*/ 724 h 1206"/>
                <a:gd name="T40" fmla="*/ 1036 w 1036"/>
                <a:gd name="T41" fmla="*/ 738 h 1206"/>
                <a:gd name="T42" fmla="*/ 1036 w 1036"/>
                <a:gd name="T43" fmla="*/ 1069 h 1206"/>
                <a:gd name="T44" fmla="*/ 899 w 1036"/>
                <a:gd name="T45" fmla="*/ 1206 h 1206"/>
                <a:gd name="T46" fmla="*/ 133 w 1036"/>
                <a:gd name="T47" fmla="*/ 1206 h 1206"/>
                <a:gd name="T48" fmla="*/ 0 w 1036"/>
                <a:gd name="T49" fmla="*/ 1073 h 1206"/>
                <a:gd name="T50" fmla="*/ 0 w 1036"/>
                <a:gd name="T51" fmla="*/ 316 h 1206"/>
                <a:gd name="T52" fmla="*/ 19 w 1036"/>
                <a:gd name="T53" fmla="*/ 267 h 1206"/>
                <a:gd name="T54" fmla="*/ 265 w 1036"/>
                <a:gd name="T55" fmla="*/ 27 h 1206"/>
                <a:gd name="T56" fmla="*/ 331 w 1036"/>
                <a:gd name="T57" fmla="*/ 0 h 1206"/>
                <a:gd name="T58" fmla="*/ 902 w 1036"/>
                <a:gd name="T59" fmla="*/ 0 h 1206"/>
                <a:gd name="T60" fmla="*/ 1036 w 1036"/>
                <a:gd name="T61" fmla="*/ 129 h 1206"/>
                <a:gd name="T62" fmla="*/ 1035 w 1036"/>
                <a:gd name="T63" fmla="*/ 206 h 1206"/>
                <a:gd name="T64" fmla="*/ 1028 w 1036"/>
                <a:gd name="T65" fmla="*/ 224 h 1206"/>
                <a:gd name="T66" fmla="*/ 942 w 1036"/>
                <a:gd name="T67" fmla="*/ 328 h 1206"/>
                <a:gd name="T68" fmla="*/ 921 w 1036"/>
                <a:gd name="T69" fmla="*/ 358 h 1206"/>
                <a:gd name="T70" fmla="*/ 908 w 1036"/>
                <a:gd name="T71" fmla="*/ 372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6" h="1206">
                  <a:moveTo>
                    <a:pt x="908" y="372"/>
                  </a:moveTo>
                  <a:cubicBezTo>
                    <a:pt x="908" y="344"/>
                    <a:pt x="908" y="320"/>
                    <a:pt x="908" y="296"/>
                  </a:cubicBezTo>
                  <a:cubicBezTo>
                    <a:pt x="908" y="248"/>
                    <a:pt x="908" y="200"/>
                    <a:pt x="908" y="152"/>
                  </a:cubicBezTo>
                  <a:cubicBezTo>
                    <a:pt x="908" y="131"/>
                    <a:pt x="905" y="128"/>
                    <a:pt x="883" y="128"/>
                  </a:cubicBezTo>
                  <a:cubicBezTo>
                    <a:pt x="724" y="128"/>
                    <a:pt x="565" y="128"/>
                    <a:pt x="405" y="128"/>
                  </a:cubicBezTo>
                  <a:cubicBezTo>
                    <a:pt x="400" y="128"/>
                    <a:pt x="394" y="128"/>
                    <a:pt x="387" y="128"/>
                  </a:cubicBezTo>
                  <a:cubicBezTo>
                    <a:pt x="387" y="137"/>
                    <a:pt x="387" y="144"/>
                    <a:pt x="387" y="150"/>
                  </a:cubicBezTo>
                  <a:cubicBezTo>
                    <a:pt x="387" y="199"/>
                    <a:pt x="387" y="247"/>
                    <a:pt x="387" y="296"/>
                  </a:cubicBezTo>
                  <a:cubicBezTo>
                    <a:pt x="386" y="352"/>
                    <a:pt x="351" y="386"/>
                    <a:pt x="295" y="386"/>
                  </a:cubicBezTo>
                  <a:cubicBezTo>
                    <a:pt x="245" y="386"/>
                    <a:pt x="195" y="386"/>
                    <a:pt x="145" y="386"/>
                  </a:cubicBezTo>
                  <a:cubicBezTo>
                    <a:pt x="140" y="386"/>
                    <a:pt x="135" y="386"/>
                    <a:pt x="128" y="386"/>
                  </a:cubicBezTo>
                  <a:cubicBezTo>
                    <a:pt x="128" y="394"/>
                    <a:pt x="128" y="399"/>
                    <a:pt x="128" y="404"/>
                  </a:cubicBezTo>
                  <a:cubicBezTo>
                    <a:pt x="128" y="620"/>
                    <a:pt x="128" y="836"/>
                    <a:pt x="128" y="1052"/>
                  </a:cubicBezTo>
                  <a:cubicBezTo>
                    <a:pt x="128" y="1076"/>
                    <a:pt x="130" y="1078"/>
                    <a:pt x="153" y="1078"/>
                  </a:cubicBezTo>
                  <a:cubicBezTo>
                    <a:pt x="396" y="1078"/>
                    <a:pt x="639" y="1078"/>
                    <a:pt x="882" y="1078"/>
                  </a:cubicBezTo>
                  <a:cubicBezTo>
                    <a:pt x="906" y="1078"/>
                    <a:pt x="908" y="1076"/>
                    <a:pt x="908" y="1052"/>
                  </a:cubicBezTo>
                  <a:cubicBezTo>
                    <a:pt x="908" y="991"/>
                    <a:pt x="908" y="930"/>
                    <a:pt x="908" y="869"/>
                  </a:cubicBezTo>
                  <a:cubicBezTo>
                    <a:pt x="908" y="863"/>
                    <a:pt x="910" y="855"/>
                    <a:pt x="914" y="851"/>
                  </a:cubicBezTo>
                  <a:cubicBezTo>
                    <a:pt x="952" y="810"/>
                    <a:pt x="990" y="770"/>
                    <a:pt x="1028" y="729"/>
                  </a:cubicBezTo>
                  <a:cubicBezTo>
                    <a:pt x="1030" y="728"/>
                    <a:pt x="1031" y="727"/>
                    <a:pt x="1035" y="724"/>
                  </a:cubicBezTo>
                  <a:cubicBezTo>
                    <a:pt x="1035" y="730"/>
                    <a:pt x="1036" y="734"/>
                    <a:pt x="1036" y="738"/>
                  </a:cubicBezTo>
                  <a:cubicBezTo>
                    <a:pt x="1036" y="849"/>
                    <a:pt x="1036" y="959"/>
                    <a:pt x="1036" y="1069"/>
                  </a:cubicBezTo>
                  <a:cubicBezTo>
                    <a:pt x="1035" y="1151"/>
                    <a:pt x="981" y="1206"/>
                    <a:pt x="899" y="1206"/>
                  </a:cubicBezTo>
                  <a:cubicBezTo>
                    <a:pt x="643" y="1206"/>
                    <a:pt x="388" y="1206"/>
                    <a:pt x="133" y="1206"/>
                  </a:cubicBezTo>
                  <a:cubicBezTo>
                    <a:pt x="56" y="1206"/>
                    <a:pt x="0" y="1150"/>
                    <a:pt x="0" y="1073"/>
                  </a:cubicBezTo>
                  <a:cubicBezTo>
                    <a:pt x="0" y="821"/>
                    <a:pt x="0" y="568"/>
                    <a:pt x="0" y="316"/>
                  </a:cubicBezTo>
                  <a:cubicBezTo>
                    <a:pt x="0" y="297"/>
                    <a:pt x="6" y="281"/>
                    <a:pt x="19" y="267"/>
                  </a:cubicBezTo>
                  <a:cubicBezTo>
                    <a:pt x="101" y="187"/>
                    <a:pt x="183" y="107"/>
                    <a:pt x="265" y="27"/>
                  </a:cubicBezTo>
                  <a:cubicBezTo>
                    <a:pt x="283" y="9"/>
                    <a:pt x="305" y="0"/>
                    <a:pt x="331" y="0"/>
                  </a:cubicBezTo>
                  <a:cubicBezTo>
                    <a:pt x="521" y="0"/>
                    <a:pt x="712" y="0"/>
                    <a:pt x="902" y="0"/>
                  </a:cubicBezTo>
                  <a:cubicBezTo>
                    <a:pt x="978" y="1"/>
                    <a:pt x="1033" y="53"/>
                    <a:pt x="1036" y="129"/>
                  </a:cubicBezTo>
                  <a:cubicBezTo>
                    <a:pt x="1036" y="155"/>
                    <a:pt x="1036" y="180"/>
                    <a:pt x="1035" y="206"/>
                  </a:cubicBezTo>
                  <a:cubicBezTo>
                    <a:pt x="1035" y="212"/>
                    <a:pt x="1032" y="219"/>
                    <a:pt x="1028" y="224"/>
                  </a:cubicBezTo>
                  <a:cubicBezTo>
                    <a:pt x="999" y="259"/>
                    <a:pt x="970" y="293"/>
                    <a:pt x="942" y="328"/>
                  </a:cubicBezTo>
                  <a:cubicBezTo>
                    <a:pt x="934" y="337"/>
                    <a:pt x="928" y="348"/>
                    <a:pt x="921" y="358"/>
                  </a:cubicBezTo>
                  <a:cubicBezTo>
                    <a:pt x="918" y="362"/>
                    <a:pt x="914" y="365"/>
                    <a:pt x="908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0" name="Freeform 15"/>
            <p:cNvSpPr/>
            <p:nvPr/>
          </p:nvSpPr>
          <p:spPr bwMode="auto">
            <a:xfrm>
              <a:off x="4765" y="2054"/>
              <a:ext cx="1154" cy="1326"/>
            </a:xfrm>
            <a:custGeom>
              <a:avLst/>
              <a:gdLst>
                <a:gd name="T0" fmla="*/ 351 w 488"/>
                <a:gd name="T1" fmla="*/ 0 h 560"/>
                <a:gd name="T2" fmla="*/ 488 w 488"/>
                <a:gd name="T3" fmla="*/ 114 h 560"/>
                <a:gd name="T4" fmla="*/ 431 w 488"/>
                <a:gd name="T5" fmla="*/ 180 h 560"/>
                <a:gd name="T6" fmla="*/ 127 w 488"/>
                <a:gd name="T7" fmla="*/ 490 h 560"/>
                <a:gd name="T8" fmla="*/ 39 w 488"/>
                <a:gd name="T9" fmla="*/ 554 h 560"/>
                <a:gd name="T10" fmla="*/ 5 w 488"/>
                <a:gd name="T11" fmla="*/ 560 h 560"/>
                <a:gd name="T12" fmla="*/ 4 w 488"/>
                <a:gd name="T13" fmla="*/ 526 h 560"/>
                <a:gd name="T14" fmla="*/ 64 w 488"/>
                <a:gd name="T15" fmla="*/ 404 h 560"/>
                <a:gd name="T16" fmla="*/ 347 w 488"/>
                <a:gd name="T17" fmla="*/ 7 h 560"/>
                <a:gd name="T18" fmla="*/ 351 w 488"/>
                <a:gd name="T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560">
                  <a:moveTo>
                    <a:pt x="351" y="0"/>
                  </a:moveTo>
                  <a:cubicBezTo>
                    <a:pt x="398" y="39"/>
                    <a:pt x="443" y="76"/>
                    <a:pt x="488" y="114"/>
                  </a:cubicBezTo>
                  <a:cubicBezTo>
                    <a:pt x="469" y="137"/>
                    <a:pt x="450" y="159"/>
                    <a:pt x="431" y="180"/>
                  </a:cubicBezTo>
                  <a:cubicBezTo>
                    <a:pt x="336" y="289"/>
                    <a:pt x="238" y="396"/>
                    <a:pt x="127" y="490"/>
                  </a:cubicBezTo>
                  <a:cubicBezTo>
                    <a:pt x="100" y="514"/>
                    <a:pt x="69" y="534"/>
                    <a:pt x="39" y="554"/>
                  </a:cubicBezTo>
                  <a:cubicBezTo>
                    <a:pt x="30" y="560"/>
                    <a:pt x="17" y="558"/>
                    <a:pt x="5" y="560"/>
                  </a:cubicBezTo>
                  <a:cubicBezTo>
                    <a:pt x="5" y="549"/>
                    <a:pt x="0" y="536"/>
                    <a:pt x="4" y="526"/>
                  </a:cubicBezTo>
                  <a:cubicBezTo>
                    <a:pt x="23" y="485"/>
                    <a:pt x="41" y="443"/>
                    <a:pt x="64" y="404"/>
                  </a:cubicBezTo>
                  <a:cubicBezTo>
                    <a:pt x="147" y="264"/>
                    <a:pt x="245" y="134"/>
                    <a:pt x="347" y="7"/>
                  </a:cubicBezTo>
                  <a:cubicBezTo>
                    <a:pt x="348" y="5"/>
                    <a:pt x="349" y="3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1" name="Freeform 16"/>
            <p:cNvSpPr/>
            <p:nvPr/>
          </p:nvSpPr>
          <p:spPr bwMode="auto">
            <a:xfrm>
              <a:off x="5678" y="1335"/>
              <a:ext cx="816" cy="894"/>
            </a:xfrm>
            <a:custGeom>
              <a:avLst/>
              <a:gdLst>
                <a:gd name="T0" fmla="*/ 139 w 345"/>
                <a:gd name="T1" fmla="*/ 378 h 378"/>
                <a:gd name="T2" fmla="*/ 0 w 345"/>
                <a:gd name="T3" fmla="*/ 264 h 378"/>
                <a:gd name="T4" fmla="*/ 19 w 345"/>
                <a:gd name="T5" fmla="*/ 240 h 378"/>
                <a:gd name="T6" fmla="*/ 183 w 345"/>
                <a:gd name="T7" fmla="*/ 54 h 378"/>
                <a:gd name="T8" fmla="*/ 231 w 345"/>
                <a:gd name="T9" fmla="*/ 17 h 378"/>
                <a:gd name="T10" fmla="*/ 308 w 345"/>
                <a:gd name="T11" fmla="*/ 26 h 378"/>
                <a:gd name="T12" fmla="*/ 334 w 345"/>
                <a:gd name="T13" fmla="*/ 103 h 378"/>
                <a:gd name="T14" fmla="*/ 312 w 345"/>
                <a:gd name="T15" fmla="*/ 150 h 378"/>
                <a:gd name="T16" fmla="*/ 139 w 345"/>
                <a:gd name="T17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378">
                  <a:moveTo>
                    <a:pt x="139" y="378"/>
                  </a:moveTo>
                  <a:cubicBezTo>
                    <a:pt x="90" y="338"/>
                    <a:pt x="46" y="301"/>
                    <a:pt x="0" y="264"/>
                  </a:cubicBezTo>
                  <a:cubicBezTo>
                    <a:pt x="7" y="255"/>
                    <a:pt x="13" y="247"/>
                    <a:pt x="19" y="240"/>
                  </a:cubicBezTo>
                  <a:cubicBezTo>
                    <a:pt x="74" y="178"/>
                    <a:pt x="128" y="115"/>
                    <a:pt x="183" y="54"/>
                  </a:cubicBezTo>
                  <a:cubicBezTo>
                    <a:pt x="196" y="39"/>
                    <a:pt x="214" y="27"/>
                    <a:pt x="231" y="17"/>
                  </a:cubicBezTo>
                  <a:cubicBezTo>
                    <a:pt x="259" y="0"/>
                    <a:pt x="280" y="4"/>
                    <a:pt x="308" y="26"/>
                  </a:cubicBezTo>
                  <a:cubicBezTo>
                    <a:pt x="336" y="50"/>
                    <a:pt x="345" y="73"/>
                    <a:pt x="334" y="103"/>
                  </a:cubicBezTo>
                  <a:cubicBezTo>
                    <a:pt x="328" y="119"/>
                    <a:pt x="322" y="136"/>
                    <a:pt x="312" y="150"/>
                  </a:cubicBezTo>
                  <a:cubicBezTo>
                    <a:pt x="255" y="226"/>
                    <a:pt x="197" y="301"/>
                    <a:pt x="139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2" name="Freeform 17"/>
            <p:cNvSpPr/>
            <p:nvPr/>
          </p:nvSpPr>
          <p:spPr bwMode="auto">
            <a:xfrm>
              <a:off x="3948" y="2168"/>
              <a:ext cx="1221" cy="199"/>
            </a:xfrm>
            <a:custGeom>
              <a:avLst/>
              <a:gdLst>
                <a:gd name="T0" fmla="*/ 257 w 516"/>
                <a:gd name="T1" fmla="*/ 0 h 84"/>
                <a:gd name="T2" fmla="*/ 496 w 516"/>
                <a:gd name="T3" fmla="*/ 0 h 84"/>
                <a:gd name="T4" fmla="*/ 516 w 516"/>
                <a:gd name="T5" fmla="*/ 19 h 84"/>
                <a:gd name="T6" fmla="*/ 516 w 516"/>
                <a:gd name="T7" fmla="*/ 49 h 84"/>
                <a:gd name="T8" fmla="*/ 481 w 516"/>
                <a:gd name="T9" fmla="*/ 84 h 84"/>
                <a:gd name="T10" fmla="*/ 23 w 516"/>
                <a:gd name="T11" fmla="*/ 84 h 84"/>
                <a:gd name="T12" fmla="*/ 0 w 516"/>
                <a:gd name="T13" fmla="*/ 61 h 84"/>
                <a:gd name="T14" fmla="*/ 0 w 516"/>
                <a:gd name="T15" fmla="*/ 22 h 84"/>
                <a:gd name="T16" fmla="*/ 22 w 516"/>
                <a:gd name="T17" fmla="*/ 0 h 84"/>
                <a:gd name="T18" fmla="*/ 257 w 516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6" h="84">
                  <a:moveTo>
                    <a:pt x="257" y="0"/>
                  </a:moveTo>
                  <a:cubicBezTo>
                    <a:pt x="337" y="0"/>
                    <a:pt x="416" y="0"/>
                    <a:pt x="496" y="0"/>
                  </a:cubicBezTo>
                  <a:cubicBezTo>
                    <a:pt x="515" y="0"/>
                    <a:pt x="516" y="1"/>
                    <a:pt x="516" y="19"/>
                  </a:cubicBezTo>
                  <a:cubicBezTo>
                    <a:pt x="516" y="29"/>
                    <a:pt x="516" y="39"/>
                    <a:pt x="516" y="49"/>
                  </a:cubicBezTo>
                  <a:cubicBezTo>
                    <a:pt x="516" y="71"/>
                    <a:pt x="503" y="84"/>
                    <a:pt x="481" y="84"/>
                  </a:cubicBezTo>
                  <a:cubicBezTo>
                    <a:pt x="329" y="84"/>
                    <a:pt x="176" y="84"/>
                    <a:pt x="23" y="84"/>
                  </a:cubicBezTo>
                  <a:cubicBezTo>
                    <a:pt x="0" y="84"/>
                    <a:pt x="0" y="83"/>
                    <a:pt x="0" y="61"/>
                  </a:cubicBezTo>
                  <a:cubicBezTo>
                    <a:pt x="0" y="48"/>
                    <a:pt x="0" y="35"/>
                    <a:pt x="0" y="22"/>
                  </a:cubicBezTo>
                  <a:cubicBezTo>
                    <a:pt x="0" y="0"/>
                    <a:pt x="0" y="0"/>
                    <a:pt x="22" y="0"/>
                  </a:cubicBezTo>
                  <a:cubicBezTo>
                    <a:pt x="100" y="0"/>
                    <a:pt x="179" y="0"/>
                    <a:pt x="2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3" name="Freeform 18"/>
            <p:cNvSpPr/>
            <p:nvPr/>
          </p:nvSpPr>
          <p:spPr bwMode="auto">
            <a:xfrm>
              <a:off x="3946" y="2575"/>
              <a:ext cx="1029" cy="201"/>
            </a:xfrm>
            <a:custGeom>
              <a:avLst/>
              <a:gdLst>
                <a:gd name="T0" fmla="*/ 435 w 435"/>
                <a:gd name="T1" fmla="*/ 0 h 85"/>
                <a:gd name="T2" fmla="*/ 382 w 435"/>
                <a:gd name="T3" fmla="*/ 80 h 85"/>
                <a:gd name="T4" fmla="*/ 371 w 435"/>
                <a:gd name="T5" fmla="*/ 84 h 85"/>
                <a:gd name="T6" fmla="*/ 15 w 435"/>
                <a:gd name="T7" fmla="*/ 85 h 85"/>
                <a:gd name="T8" fmla="*/ 1 w 435"/>
                <a:gd name="T9" fmla="*/ 69 h 85"/>
                <a:gd name="T10" fmla="*/ 0 w 435"/>
                <a:gd name="T11" fmla="*/ 18 h 85"/>
                <a:gd name="T12" fmla="*/ 19 w 435"/>
                <a:gd name="T13" fmla="*/ 0 h 85"/>
                <a:gd name="T14" fmla="*/ 190 w 435"/>
                <a:gd name="T15" fmla="*/ 0 h 85"/>
                <a:gd name="T16" fmla="*/ 415 w 435"/>
                <a:gd name="T17" fmla="*/ 0 h 85"/>
                <a:gd name="T18" fmla="*/ 435 w 435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5" h="85">
                  <a:moveTo>
                    <a:pt x="435" y="0"/>
                  </a:moveTo>
                  <a:cubicBezTo>
                    <a:pt x="417" y="29"/>
                    <a:pt x="400" y="55"/>
                    <a:pt x="382" y="80"/>
                  </a:cubicBezTo>
                  <a:cubicBezTo>
                    <a:pt x="380" y="83"/>
                    <a:pt x="375" y="84"/>
                    <a:pt x="371" y="84"/>
                  </a:cubicBezTo>
                  <a:cubicBezTo>
                    <a:pt x="252" y="85"/>
                    <a:pt x="134" y="84"/>
                    <a:pt x="15" y="85"/>
                  </a:cubicBezTo>
                  <a:cubicBezTo>
                    <a:pt x="4" y="85"/>
                    <a:pt x="0" y="80"/>
                    <a:pt x="1" y="69"/>
                  </a:cubicBezTo>
                  <a:cubicBezTo>
                    <a:pt x="1" y="52"/>
                    <a:pt x="1" y="35"/>
                    <a:pt x="0" y="18"/>
                  </a:cubicBezTo>
                  <a:cubicBezTo>
                    <a:pt x="0" y="4"/>
                    <a:pt x="6" y="0"/>
                    <a:pt x="19" y="0"/>
                  </a:cubicBezTo>
                  <a:cubicBezTo>
                    <a:pt x="76" y="0"/>
                    <a:pt x="133" y="0"/>
                    <a:pt x="190" y="0"/>
                  </a:cubicBezTo>
                  <a:cubicBezTo>
                    <a:pt x="265" y="0"/>
                    <a:pt x="340" y="0"/>
                    <a:pt x="415" y="0"/>
                  </a:cubicBezTo>
                  <a:cubicBezTo>
                    <a:pt x="421" y="0"/>
                    <a:pt x="426" y="0"/>
                    <a:pt x="4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4" name="Freeform 19"/>
            <p:cNvSpPr/>
            <p:nvPr/>
          </p:nvSpPr>
          <p:spPr bwMode="auto">
            <a:xfrm>
              <a:off x="3930" y="2963"/>
              <a:ext cx="730" cy="438"/>
            </a:xfrm>
            <a:custGeom>
              <a:avLst/>
              <a:gdLst>
                <a:gd name="T0" fmla="*/ 286 w 309"/>
                <a:gd name="T1" fmla="*/ 148 h 185"/>
                <a:gd name="T2" fmla="*/ 283 w 309"/>
                <a:gd name="T3" fmla="*/ 148 h 185"/>
                <a:gd name="T4" fmla="*/ 234 w 309"/>
                <a:gd name="T5" fmla="*/ 153 h 185"/>
                <a:gd name="T6" fmla="*/ 214 w 309"/>
                <a:gd name="T7" fmla="*/ 169 h 185"/>
                <a:gd name="T8" fmla="*/ 156 w 309"/>
                <a:gd name="T9" fmla="*/ 164 h 185"/>
                <a:gd name="T10" fmla="*/ 105 w 309"/>
                <a:gd name="T11" fmla="*/ 110 h 185"/>
                <a:gd name="T12" fmla="*/ 80 w 309"/>
                <a:gd name="T13" fmla="*/ 157 h 185"/>
                <a:gd name="T14" fmla="*/ 38 w 309"/>
                <a:gd name="T15" fmla="*/ 178 h 185"/>
                <a:gd name="T16" fmla="*/ 11 w 309"/>
                <a:gd name="T17" fmla="*/ 126 h 185"/>
                <a:gd name="T18" fmla="*/ 64 w 309"/>
                <a:gd name="T19" fmla="*/ 24 h 185"/>
                <a:gd name="T20" fmla="*/ 126 w 309"/>
                <a:gd name="T21" fmla="*/ 21 h 185"/>
                <a:gd name="T22" fmla="*/ 191 w 309"/>
                <a:gd name="T23" fmla="*/ 90 h 185"/>
                <a:gd name="T24" fmla="*/ 230 w 309"/>
                <a:gd name="T25" fmla="*/ 60 h 185"/>
                <a:gd name="T26" fmla="*/ 281 w 309"/>
                <a:gd name="T27" fmla="*/ 58 h 185"/>
                <a:gd name="T28" fmla="*/ 309 w 309"/>
                <a:gd name="T29" fmla="*/ 76 h 185"/>
                <a:gd name="T30" fmla="*/ 286 w 309"/>
                <a:gd name="T31" fmla="*/ 14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9" h="185">
                  <a:moveTo>
                    <a:pt x="286" y="148"/>
                  </a:moveTo>
                  <a:cubicBezTo>
                    <a:pt x="284" y="148"/>
                    <a:pt x="284" y="148"/>
                    <a:pt x="283" y="148"/>
                  </a:cubicBezTo>
                  <a:cubicBezTo>
                    <a:pt x="265" y="131"/>
                    <a:pt x="249" y="137"/>
                    <a:pt x="234" y="153"/>
                  </a:cubicBezTo>
                  <a:cubicBezTo>
                    <a:pt x="228" y="159"/>
                    <a:pt x="221" y="164"/>
                    <a:pt x="214" y="169"/>
                  </a:cubicBezTo>
                  <a:cubicBezTo>
                    <a:pt x="193" y="185"/>
                    <a:pt x="174" y="183"/>
                    <a:pt x="156" y="164"/>
                  </a:cubicBezTo>
                  <a:cubicBezTo>
                    <a:pt x="139" y="147"/>
                    <a:pt x="123" y="129"/>
                    <a:pt x="105" y="110"/>
                  </a:cubicBezTo>
                  <a:cubicBezTo>
                    <a:pt x="96" y="126"/>
                    <a:pt x="88" y="142"/>
                    <a:pt x="80" y="157"/>
                  </a:cubicBezTo>
                  <a:cubicBezTo>
                    <a:pt x="71" y="174"/>
                    <a:pt x="55" y="181"/>
                    <a:pt x="38" y="178"/>
                  </a:cubicBezTo>
                  <a:cubicBezTo>
                    <a:pt x="14" y="174"/>
                    <a:pt x="0" y="149"/>
                    <a:pt x="11" y="126"/>
                  </a:cubicBezTo>
                  <a:cubicBezTo>
                    <a:pt x="28" y="92"/>
                    <a:pt x="45" y="57"/>
                    <a:pt x="64" y="24"/>
                  </a:cubicBezTo>
                  <a:cubicBezTo>
                    <a:pt x="77" y="0"/>
                    <a:pt x="107" y="0"/>
                    <a:pt x="126" y="21"/>
                  </a:cubicBezTo>
                  <a:cubicBezTo>
                    <a:pt x="148" y="43"/>
                    <a:pt x="169" y="66"/>
                    <a:pt x="191" y="90"/>
                  </a:cubicBezTo>
                  <a:cubicBezTo>
                    <a:pt x="204" y="80"/>
                    <a:pt x="217" y="70"/>
                    <a:pt x="230" y="60"/>
                  </a:cubicBezTo>
                  <a:cubicBezTo>
                    <a:pt x="247" y="47"/>
                    <a:pt x="262" y="46"/>
                    <a:pt x="281" y="58"/>
                  </a:cubicBezTo>
                  <a:cubicBezTo>
                    <a:pt x="291" y="64"/>
                    <a:pt x="300" y="70"/>
                    <a:pt x="309" y="76"/>
                  </a:cubicBezTo>
                  <a:cubicBezTo>
                    <a:pt x="301" y="100"/>
                    <a:pt x="294" y="124"/>
                    <a:pt x="286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5" name="Freeform 20"/>
            <p:cNvSpPr/>
            <p:nvPr/>
          </p:nvSpPr>
          <p:spPr bwMode="auto">
            <a:xfrm>
              <a:off x="5919" y="1754"/>
              <a:ext cx="681" cy="816"/>
            </a:xfrm>
            <a:custGeom>
              <a:avLst/>
              <a:gdLst>
                <a:gd name="T0" fmla="*/ 288 w 288"/>
                <a:gd name="T1" fmla="*/ 37 h 345"/>
                <a:gd name="T2" fmla="*/ 280 w 288"/>
                <a:gd name="T3" fmla="*/ 52 h 345"/>
                <a:gd name="T4" fmla="*/ 118 w 288"/>
                <a:gd name="T5" fmla="*/ 260 h 345"/>
                <a:gd name="T6" fmla="*/ 57 w 288"/>
                <a:gd name="T7" fmla="*/ 326 h 345"/>
                <a:gd name="T8" fmla="*/ 24 w 288"/>
                <a:gd name="T9" fmla="*/ 343 h 345"/>
                <a:gd name="T10" fmla="*/ 3 w 288"/>
                <a:gd name="T11" fmla="*/ 338 h 345"/>
                <a:gd name="T12" fmla="*/ 3 w 288"/>
                <a:gd name="T13" fmla="*/ 314 h 345"/>
                <a:gd name="T14" fmla="*/ 44 w 288"/>
                <a:gd name="T15" fmla="*/ 262 h 345"/>
                <a:gd name="T16" fmla="*/ 210 w 288"/>
                <a:gd name="T17" fmla="*/ 53 h 345"/>
                <a:gd name="T18" fmla="*/ 236 w 288"/>
                <a:gd name="T19" fmla="*/ 15 h 345"/>
                <a:gd name="T20" fmla="*/ 263 w 288"/>
                <a:gd name="T21" fmla="*/ 4 h 345"/>
                <a:gd name="T22" fmla="*/ 288 w 288"/>
                <a:gd name="T23" fmla="*/ 3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345">
                  <a:moveTo>
                    <a:pt x="288" y="37"/>
                  </a:moveTo>
                  <a:cubicBezTo>
                    <a:pt x="286" y="40"/>
                    <a:pt x="284" y="46"/>
                    <a:pt x="280" y="52"/>
                  </a:cubicBezTo>
                  <a:cubicBezTo>
                    <a:pt x="226" y="121"/>
                    <a:pt x="172" y="191"/>
                    <a:pt x="118" y="260"/>
                  </a:cubicBezTo>
                  <a:cubicBezTo>
                    <a:pt x="99" y="283"/>
                    <a:pt x="78" y="305"/>
                    <a:pt x="57" y="326"/>
                  </a:cubicBezTo>
                  <a:cubicBezTo>
                    <a:pt x="48" y="334"/>
                    <a:pt x="36" y="339"/>
                    <a:pt x="24" y="343"/>
                  </a:cubicBezTo>
                  <a:cubicBezTo>
                    <a:pt x="18" y="345"/>
                    <a:pt x="6" y="343"/>
                    <a:pt x="3" y="338"/>
                  </a:cubicBezTo>
                  <a:cubicBezTo>
                    <a:pt x="0" y="332"/>
                    <a:pt x="0" y="320"/>
                    <a:pt x="3" y="314"/>
                  </a:cubicBezTo>
                  <a:cubicBezTo>
                    <a:pt x="15" y="296"/>
                    <a:pt x="30" y="279"/>
                    <a:pt x="44" y="262"/>
                  </a:cubicBezTo>
                  <a:cubicBezTo>
                    <a:pt x="99" y="192"/>
                    <a:pt x="154" y="123"/>
                    <a:pt x="210" y="53"/>
                  </a:cubicBezTo>
                  <a:cubicBezTo>
                    <a:pt x="219" y="41"/>
                    <a:pt x="228" y="28"/>
                    <a:pt x="236" y="15"/>
                  </a:cubicBezTo>
                  <a:cubicBezTo>
                    <a:pt x="243" y="5"/>
                    <a:pt x="251" y="0"/>
                    <a:pt x="263" y="4"/>
                  </a:cubicBezTo>
                  <a:cubicBezTo>
                    <a:pt x="275" y="7"/>
                    <a:pt x="288" y="23"/>
                    <a:pt x="28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6" name="Freeform 21"/>
            <p:cNvSpPr/>
            <p:nvPr/>
          </p:nvSpPr>
          <p:spPr bwMode="auto">
            <a:xfrm>
              <a:off x="4559" y="1555"/>
              <a:ext cx="610" cy="199"/>
            </a:xfrm>
            <a:custGeom>
              <a:avLst/>
              <a:gdLst>
                <a:gd name="T0" fmla="*/ 129 w 258"/>
                <a:gd name="T1" fmla="*/ 84 h 84"/>
                <a:gd name="T2" fmla="*/ 18 w 258"/>
                <a:gd name="T3" fmla="*/ 84 h 84"/>
                <a:gd name="T4" fmla="*/ 0 w 258"/>
                <a:gd name="T5" fmla="*/ 66 h 84"/>
                <a:gd name="T6" fmla="*/ 0 w 258"/>
                <a:gd name="T7" fmla="*/ 16 h 84"/>
                <a:gd name="T8" fmla="*/ 15 w 258"/>
                <a:gd name="T9" fmla="*/ 0 h 84"/>
                <a:gd name="T10" fmla="*/ 243 w 258"/>
                <a:gd name="T11" fmla="*/ 0 h 84"/>
                <a:gd name="T12" fmla="*/ 258 w 258"/>
                <a:gd name="T13" fmla="*/ 15 h 84"/>
                <a:gd name="T14" fmla="*/ 258 w 258"/>
                <a:gd name="T15" fmla="*/ 68 h 84"/>
                <a:gd name="T16" fmla="*/ 241 w 258"/>
                <a:gd name="T17" fmla="*/ 84 h 84"/>
                <a:gd name="T18" fmla="*/ 129 w 25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84">
                  <a:moveTo>
                    <a:pt x="129" y="84"/>
                  </a:moveTo>
                  <a:cubicBezTo>
                    <a:pt x="92" y="84"/>
                    <a:pt x="55" y="83"/>
                    <a:pt x="18" y="84"/>
                  </a:cubicBezTo>
                  <a:cubicBezTo>
                    <a:pt x="5" y="84"/>
                    <a:pt x="0" y="79"/>
                    <a:pt x="0" y="66"/>
                  </a:cubicBezTo>
                  <a:cubicBezTo>
                    <a:pt x="1" y="50"/>
                    <a:pt x="1" y="33"/>
                    <a:pt x="0" y="16"/>
                  </a:cubicBezTo>
                  <a:cubicBezTo>
                    <a:pt x="0" y="5"/>
                    <a:pt x="4" y="0"/>
                    <a:pt x="15" y="0"/>
                  </a:cubicBezTo>
                  <a:cubicBezTo>
                    <a:pt x="91" y="0"/>
                    <a:pt x="167" y="0"/>
                    <a:pt x="243" y="0"/>
                  </a:cubicBezTo>
                  <a:cubicBezTo>
                    <a:pt x="254" y="0"/>
                    <a:pt x="258" y="4"/>
                    <a:pt x="258" y="15"/>
                  </a:cubicBezTo>
                  <a:cubicBezTo>
                    <a:pt x="257" y="33"/>
                    <a:pt x="257" y="50"/>
                    <a:pt x="258" y="68"/>
                  </a:cubicBezTo>
                  <a:cubicBezTo>
                    <a:pt x="258" y="80"/>
                    <a:pt x="253" y="84"/>
                    <a:pt x="241" y="84"/>
                  </a:cubicBezTo>
                  <a:cubicBezTo>
                    <a:pt x="203" y="84"/>
                    <a:pt x="166" y="84"/>
                    <a:pt x="1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82" name="文本框 81"/>
          <p:cNvSpPr txBox="1"/>
          <p:nvPr/>
        </p:nvSpPr>
        <p:spPr>
          <a:xfrm>
            <a:off x="5654675" y="2021205"/>
            <a:ext cx="4441825" cy="4591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指导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如何高效投放视频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654420" y="2555645"/>
            <a:ext cx="4301302" cy="20085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根据视频浏览量的分析，可以得出一天中人们观看视频的流量高峰时间段，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主可以在该时间段或者稍微提前投放视频。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主可以使用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搜索功能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搜索想要创作的同类视频，获得该视频的分析，帮助视频的创作。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五个热门分区（鬼畜、美食、音乐、影视、游戏）的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Top100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视频的分析给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主提供了较好的热点素材，促进视频创作。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150" y="1652270"/>
            <a:ext cx="4678680" cy="137160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836930" y="3226435"/>
            <a:ext cx="4135755" cy="9137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710" y="4278630"/>
            <a:ext cx="2179320" cy="2148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bldLvl="0" animBg="1"/>
      <p:bldP spid="83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6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组合 61"/>
          <p:cNvGrpSpPr/>
          <p:nvPr/>
        </p:nvGrpSpPr>
        <p:grpSpPr>
          <a:xfrm>
            <a:off x="5289080" y="1574318"/>
            <a:ext cx="221360" cy="3708400"/>
            <a:chOff x="3615799" y="1892300"/>
            <a:chExt cx="221360" cy="3708400"/>
          </a:xfrm>
          <a:solidFill>
            <a:schemeClr val="bg1">
              <a:lumMod val="50000"/>
            </a:schemeClr>
          </a:solidFill>
        </p:grpSpPr>
        <p:cxnSp>
          <p:nvCxnSpPr>
            <p:cNvPr id="79" name="直接连接符 41"/>
            <p:cNvCxnSpPr/>
            <p:nvPr/>
          </p:nvCxnSpPr>
          <p:spPr>
            <a:xfrm>
              <a:off x="3726479" y="1892300"/>
              <a:ext cx="0" cy="3708400"/>
            </a:xfrm>
            <a:prstGeom prst="line">
              <a:avLst/>
            </a:prstGeom>
            <a:grpFill/>
            <a:ln w="19050">
              <a:solidFill>
                <a:srgbClr val="A7A7A7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椭圆 79"/>
            <p:cNvSpPr/>
            <p:nvPr/>
          </p:nvSpPr>
          <p:spPr>
            <a:xfrm>
              <a:off x="3615799" y="4649591"/>
              <a:ext cx="221360" cy="221360"/>
            </a:xfrm>
            <a:prstGeom prst="ellipse">
              <a:avLst/>
            </a:prstGeom>
            <a:solidFill>
              <a:srgbClr val="02A4BB"/>
            </a:solidFill>
            <a:ln>
              <a:noFill/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615799" y="2622105"/>
              <a:ext cx="221360" cy="221360"/>
            </a:xfrm>
            <a:prstGeom prst="ellipse">
              <a:avLst/>
            </a:prstGeom>
            <a:solidFill>
              <a:srgbClr val="02A4BB"/>
            </a:solidFill>
            <a:ln>
              <a:noFill/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cxnSp>
        <p:nvCxnSpPr>
          <p:cNvPr id="31" name="直接连接符 30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4" name="等腰三角形 33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5" name="等腰三角形 34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9404823" y="4679063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grpSp>
        <p:nvGrpSpPr>
          <p:cNvPr id="56" name="Group 12"/>
          <p:cNvGrpSpPr>
            <a:grpSpLocks noChangeAspect="1"/>
          </p:cNvGrpSpPr>
          <p:nvPr/>
        </p:nvGrpSpPr>
        <p:grpSpPr bwMode="auto">
          <a:xfrm>
            <a:off x="3452804" y="2677401"/>
            <a:ext cx="1361803" cy="1281345"/>
            <a:chOff x="3333" y="1044"/>
            <a:chExt cx="3267" cy="2854"/>
          </a:xfrm>
          <a:solidFill>
            <a:schemeClr val="bg1"/>
          </a:solidFill>
        </p:grpSpPr>
        <p:sp>
          <p:nvSpPr>
            <p:cNvPr id="69" name="Freeform 14"/>
            <p:cNvSpPr/>
            <p:nvPr/>
          </p:nvSpPr>
          <p:spPr bwMode="auto">
            <a:xfrm>
              <a:off x="3333" y="1044"/>
              <a:ext cx="2451" cy="2854"/>
            </a:xfrm>
            <a:custGeom>
              <a:avLst/>
              <a:gdLst>
                <a:gd name="T0" fmla="*/ 908 w 1036"/>
                <a:gd name="T1" fmla="*/ 372 h 1206"/>
                <a:gd name="T2" fmla="*/ 908 w 1036"/>
                <a:gd name="T3" fmla="*/ 296 h 1206"/>
                <a:gd name="T4" fmla="*/ 908 w 1036"/>
                <a:gd name="T5" fmla="*/ 152 h 1206"/>
                <a:gd name="T6" fmla="*/ 883 w 1036"/>
                <a:gd name="T7" fmla="*/ 128 h 1206"/>
                <a:gd name="T8" fmla="*/ 405 w 1036"/>
                <a:gd name="T9" fmla="*/ 128 h 1206"/>
                <a:gd name="T10" fmla="*/ 387 w 1036"/>
                <a:gd name="T11" fmla="*/ 128 h 1206"/>
                <a:gd name="T12" fmla="*/ 387 w 1036"/>
                <a:gd name="T13" fmla="*/ 150 h 1206"/>
                <a:gd name="T14" fmla="*/ 387 w 1036"/>
                <a:gd name="T15" fmla="*/ 296 h 1206"/>
                <a:gd name="T16" fmla="*/ 295 w 1036"/>
                <a:gd name="T17" fmla="*/ 386 h 1206"/>
                <a:gd name="T18" fmla="*/ 145 w 1036"/>
                <a:gd name="T19" fmla="*/ 386 h 1206"/>
                <a:gd name="T20" fmla="*/ 128 w 1036"/>
                <a:gd name="T21" fmla="*/ 386 h 1206"/>
                <a:gd name="T22" fmla="*/ 128 w 1036"/>
                <a:gd name="T23" fmla="*/ 404 h 1206"/>
                <a:gd name="T24" fmla="*/ 128 w 1036"/>
                <a:gd name="T25" fmla="*/ 1052 h 1206"/>
                <a:gd name="T26" fmla="*/ 153 w 1036"/>
                <a:gd name="T27" fmla="*/ 1078 h 1206"/>
                <a:gd name="T28" fmla="*/ 882 w 1036"/>
                <a:gd name="T29" fmla="*/ 1078 h 1206"/>
                <a:gd name="T30" fmla="*/ 908 w 1036"/>
                <a:gd name="T31" fmla="*/ 1052 h 1206"/>
                <a:gd name="T32" fmla="*/ 908 w 1036"/>
                <a:gd name="T33" fmla="*/ 869 h 1206"/>
                <a:gd name="T34" fmla="*/ 914 w 1036"/>
                <a:gd name="T35" fmla="*/ 851 h 1206"/>
                <a:gd name="T36" fmla="*/ 1028 w 1036"/>
                <a:gd name="T37" fmla="*/ 729 h 1206"/>
                <a:gd name="T38" fmla="*/ 1035 w 1036"/>
                <a:gd name="T39" fmla="*/ 724 h 1206"/>
                <a:gd name="T40" fmla="*/ 1036 w 1036"/>
                <a:gd name="T41" fmla="*/ 738 h 1206"/>
                <a:gd name="T42" fmla="*/ 1036 w 1036"/>
                <a:gd name="T43" fmla="*/ 1069 h 1206"/>
                <a:gd name="T44" fmla="*/ 899 w 1036"/>
                <a:gd name="T45" fmla="*/ 1206 h 1206"/>
                <a:gd name="T46" fmla="*/ 133 w 1036"/>
                <a:gd name="T47" fmla="*/ 1206 h 1206"/>
                <a:gd name="T48" fmla="*/ 0 w 1036"/>
                <a:gd name="T49" fmla="*/ 1073 h 1206"/>
                <a:gd name="T50" fmla="*/ 0 w 1036"/>
                <a:gd name="T51" fmla="*/ 316 h 1206"/>
                <a:gd name="T52" fmla="*/ 19 w 1036"/>
                <a:gd name="T53" fmla="*/ 267 h 1206"/>
                <a:gd name="T54" fmla="*/ 265 w 1036"/>
                <a:gd name="T55" fmla="*/ 27 h 1206"/>
                <a:gd name="T56" fmla="*/ 331 w 1036"/>
                <a:gd name="T57" fmla="*/ 0 h 1206"/>
                <a:gd name="T58" fmla="*/ 902 w 1036"/>
                <a:gd name="T59" fmla="*/ 0 h 1206"/>
                <a:gd name="T60" fmla="*/ 1036 w 1036"/>
                <a:gd name="T61" fmla="*/ 129 h 1206"/>
                <a:gd name="T62" fmla="*/ 1035 w 1036"/>
                <a:gd name="T63" fmla="*/ 206 h 1206"/>
                <a:gd name="T64" fmla="*/ 1028 w 1036"/>
                <a:gd name="T65" fmla="*/ 224 h 1206"/>
                <a:gd name="T66" fmla="*/ 942 w 1036"/>
                <a:gd name="T67" fmla="*/ 328 h 1206"/>
                <a:gd name="T68" fmla="*/ 921 w 1036"/>
                <a:gd name="T69" fmla="*/ 358 h 1206"/>
                <a:gd name="T70" fmla="*/ 908 w 1036"/>
                <a:gd name="T71" fmla="*/ 372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6" h="1206">
                  <a:moveTo>
                    <a:pt x="908" y="372"/>
                  </a:moveTo>
                  <a:cubicBezTo>
                    <a:pt x="908" y="344"/>
                    <a:pt x="908" y="320"/>
                    <a:pt x="908" y="296"/>
                  </a:cubicBezTo>
                  <a:cubicBezTo>
                    <a:pt x="908" y="248"/>
                    <a:pt x="908" y="200"/>
                    <a:pt x="908" y="152"/>
                  </a:cubicBezTo>
                  <a:cubicBezTo>
                    <a:pt x="908" y="131"/>
                    <a:pt x="905" y="128"/>
                    <a:pt x="883" y="128"/>
                  </a:cubicBezTo>
                  <a:cubicBezTo>
                    <a:pt x="724" y="128"/>
                    <a:pt x="565" y="128"/>
                    <a:pt x="405" y="128"/>
                  </a:cubicBezTo>
                  <a:cubicBezTo>
                    <a:pt x="400" y="128"/>
                    <a:pt x="394" y="128"/>
                    <a:pt x="387" y="128"/>
                  </a:cubicBezTo>
                  <a:cubicBezTo>
                    <a:pt x="387" y="137"/>
                    <a:pt x="387" y="144"/>
                    <a:pt x="387" y="150"/>
                  </a:cubicBezTo>
                  <a:cubicBezTo>
                    <a:pt x="387" y="199"/>
                    <a:pt x="387" y="247"/>
                    <a:pt x="387" y="296"/>
                  </a:cubicBezTo>
                  <a:cubicBezTo>
                    <a:pt x="386" y="352"/>
                    <a:pt x="351" y="386"/>
                    <a:pt x="295" y="386"/>
                  </a:cubicBezTo>
                  <a:cubicBezTo>
                    <a:pt x="245" y="386"/>
                    <a:pt x="195" y="386"/>
                    <a:pt x="145" y="386"/>
                  </a:cubicBezTo>
                  <a:cubicBezTo>
                    <a:pt x="140" y="386"/>
                    <a:pt x="135" y="386"/>
                    <a:pt x="128" y="386"/>
                  </a:cubicBezTo>
                  <a:cubicBezTo>
                    <a:pt x="128" y="394"/>
                    <a:pt x="128" y="399"/>
                    <a:pt x="128" y="404"/>
                  </a:cubicBezTo>
                  <a:cubicBezTo>
                    <a:pt x="128" y="620"/>
                    <a:pt x="128" y="836"/>
                    <a:pt x="128" y="1052"/>
                  </a:cubicBezTo>
                  <a:cubicBezTo>
                    <a:pt x="128" y="1076"/>
                    <a:pt x="130" y="1078"/>
                    <a:pt x="153" y="1078"/>
                  </a:cubicBezTo>
                  <a:cubicBezTo>
                    <a:pt x="396" y="1078"/>
                    <a:pt x="639" y="1078"/>
                    <a:pt x="882" y="1078"/>
                  </a:cubicBezTo>
                  <a:cubicBezTo>
                    <a:pt x="906" y="1078"/>
                    <a:pt x="908" y="1076"/>
                    <a:pt x="908" y="1052"/>
                  </a:cubicBezTo>
                  <a:cubicBezTo>
                    <a:pt x="908" y="991"/>
                    <a:pt x="908" y="930"/>
                    <a:pt x="908" y="869"/>
                  </a:cubicBezTo>
                  <a:cubicBezTo>
                    <a:pt x="908" y="863"/>
                    <a:pt x="910" y="855"/>
                    <a:pt x="914" y="851"/>
                  </a:cubicBezTo>
                  <a:cubicBezTo>
                    <a:pt x="952" y="810"/>
                    <a:pt x="990" y="770"/>
                    <a:pt x="1028" y="729"/>
                  </a:cubicBezTo>
                  <a:cubicBezTo>
                    <a:pt x="1030" y="728"/>
                    <a:pt x="1031" y="727"/>
                    <a:pt x="1035" y="724"/>
                  </a:cubicBezTo>
                  <a:cubicBezTo>
                    <a:pt x="1035" y="730"/>
                    <a:pt x="1036" y="734"/>
                    <a:pt x="1036" y="738"/>
                  </a:cubicBezTo>
                  <a:cubicBezTo>
                    <a:pt x="1036" y="849"/>
                    <a:pt x="1036" y="959"/>
                    <a:pt x="1036" y="1069"/>
                  </a:cubicBezTo>
                  <a:cubicBezTo>
                    <a:pt x="1035" y="1151"/>
                    <a:pt x="981" y="1206"/>
                    <a:pt x="899" y="1206"/>
                  </a:cubicBezTo>
                  <a:cubicBezTo>
                    <a:pt x="643" y="1206"/>
                    <a:pt x="388" y="1206"/>
                    <a:pt x="133" y="1206"/>
                  </a:cubicBezTo>
                  <a:cubicBezTo>
                    <a:pt x="56" y="1206"/>
                    <a:pt x="0" y="1150"/>
                    <a:pt x="0" y="1073"/>
                  </a:cubicBezTo>
                  <a:cubicBezTo>
                    <a:pt x="0" y="821"/>
                    <a:pt x="0" y="568"/>
                    <a:pt x="0" y="316"/>
                  </a:cubicBezTo>
                  <a:cubicBezTo>
                    <a:pt x="0" y="297"/>
                    <a:pt x="6" y="281"/>
                    <a:pt x="19" y="267"/>
                  </a:cubicBezTo>
                  <a:cubicBezTo>
                    <a:pt x="101" y="187"/>
                    <a:pt x="183" y="107"/>
                    <a:pt x="265" y="27"/>
                  </a:cubicBezTo>
                  <a:cubicBezTo>
                    <a:pt x="283" y="9"/>
                    <a:pt x="305" y="0"/>
                    <a:pt x="331" y="0"/>
                  </a:cubicBezTo>
                  <a:cubicBezTo>
                    <a:pt x="521" y="0"/>
                    <a:pt x="712" y="0"/>
                    <a:pt x="902" y="0"/>
                  </a:cubicBezTo>
                  <a:cubicBezTo>
                    <a:pt x="978" y="1"/>
                    <a:pt x="1033" y="53"/>
                    <a:pt x="1036" y="129"/>
                  </a:cubicBezTo>
                  <a:cubicBezTo>
                    <a:pt x="1036" y="155"/>
                    <a:pt x="1036" y="180"/>
                    <a:pt x="1035" y="206"/>
                  </a:cubicBezTo>
                  <a:cubicBezTo>
                    <a:pt x="1035" y="212"/>
                    <a:pt x="1032" y="219"/>
                    <a:pt x="1028" y="224"/>
                  </a:cubicBezTo>
                  <a:cubicBezTo>
                    <a:pt x="999" y="259"/>
                    <a:pt x="970" y="293"/>
                    <a:pt x="942" y="328"/>
                  </a:cubicBezTo>
                  <a:cubicBezTo>
                    <a:pt x="934" y="337"/>
                    <a:pt x="928" y="348"/>
                    <a:pt x="921" y="358"/>
                  </a:cubicBezTo>
                  <a:cubicBezTo>
                    <a:pt x="918" y="362"/>
                    <a:pt x="914" y="365"/>
                    <a:pt x="908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0" name="Freeform 15"/>
            <p:cNvSpPr/>
            <p:nvPr/>
          </p:nvSpPr>
          <p:spPr bwMode="auto">
            <a:xfrm>
              <a:off x="4765" y="2054"/>
              <a:ext cx="1154" cy="1326"/>
            </a:xfrm>
            <a:custGeom>
              <a:avLst/>
              <a:gdLst>
                <a:gd name="T0" fmla="*/ 351 w 488"/>
                <a:gd name="T1" fmla="*/ 0 h 560"/>
                <a:gd name="T2" fmla="*/ 488 w 488"/>
                <a:gd name="T3" fmla="*/ 114 h 560"/>
                <a:gd name="T4" fmla="*/ 431 w 488"/>
                <a:gd name="T5" fmla="*/ 180 h 560"/>
                <a:gd name="T6" fmla="*/ 127 w 488"/>
                <a:gd name="T7" fmla="*/ 490 h 560"/>
                <a:gd name="T8" fmla="*/ 39 w 488"/>
                <a:gd name="T9" fmla="*/ 554 h 560"/>
                <a:gd name="T10" fmla="*/ 5 w 488"/>
                <a:gd name="T11" fmla="*/ 560 h 560"/>
                <a:gd name="T12" fmla="*/ 4 w 488"/>
                <a:gd name="T13" fmla="*/ 526 h 560"/>
                <a:gd name="T14" fmla="*/ 64 w 488"/>
                <a:gd name="T15" fmla="*/ 404 h 560"/>
                <a:gd name="T16" fmla="*/ 347 w 488"/>
                <a:gd name="T17" fmla="*/ 7 h 560"/>
                <a:gd name="T18" fmla="*/ 351 w 488"/>
                <a:gd name="T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560">
                  <a:moveTo>
                    <a:pt x="351" y="0"/>
                  </a:moveTo>
                  <a:cubicBezTo>
                    <a:pt x="398" y="39"/>
                    <a:pt x="443" y="76"/>
                    <a:pt x="488" y="114"/>
                  </a:cubicBezTo>
                  <a:cubicBezTo>
                    <a:pt x="469" y="137"/>
                    <a:pt x="450" y="159"/>
                    <a:pt x="431" y="180"/>
                  </a:cubicBezTo>
                  <a:cubicBezTo>
                    <a:pt x="336" y="289"/>
                    <a:pt x="238" y="396"/>
                    <a:pt x="127" y="490"/>
                  </a:cubicBezTo>
                  <a:cubicBezTo>
                    <a:pt x="100" y="514"/>
                    <a:pt x="69" y="534"/>
                    <a:pt x="39" y="554"/>
                  </a:cubicBezTo>
                  <a:cubicBezTo>
                    <a:pt x="30" y="560"/>
                    <a:pt x="17" y="558"/>
                    <a:pt x="5" y="560"/>
                  </a:cubicBezTo>
                  <a:cubicBezTo>
                    <a:pt x="5" y="549"/>
                    <a:pt x="0" y="536"/>
                    <a:pt x="4" y="526"/>
                  </a:cubicBezTo>
                  <a:cubicBezTo>
                    <a:pt x="23" y="485"/>
                    <a:pt x="41" y="443"/>
                    <a:pt x="64" y="404"/>
                  </a:cubicBezTo>
                  <a:cubicBezTo>
                    <a:pt x="147" y="264"/>
                    <a:pt x="245" y="134"/>
                    <a:pt x="347" y="7"/>
                  </a:cubicBezTo>
                  <a:cubicBezTo>
                    <a:pt x="348" y="5"/>
                    <a:pt x="349" y="3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1" name="Freeform 16"/>
            <p:cNvSpPr/>
            <p:nvPr/>
          </p:nvSpPr>
          <p:spPr bwMode="auto">
            <a:xfrm>
              <a:off x="5678" y="1335"/>
              <a:ext cx="816" cy="894"/>
            </a:xfrm>
            <a:custGeom>
              <a:avLst/>
              <a:gdLst>
                <a:gd name="T0" fmla="*/ 139 w 345"/>
                <a:gd name="T1" fmla="*/ 378 h 378"/>
                <a:gd name="T2" fmla="*/ 0 w 345"/>
                <a:gd name="T3" fmla="*/ 264 h 378"/>
                <a:gd name="T4" fmla="*/ 19 w 345"/>
                <a:gd name="T5" fmla="*/ 240 h 378"/>
                <a:gd name="T6" fmla="*/ 183 w 345"/>
                <a:gd name="T7" fmla="*/ 54 h 378"/>
                <a:gd name="T8" fmla="*/ 231 w 345"/>
                <a:gd name="T9" fmla="*/ 17 h 378"/>
                <a:gd name="T10" fmla="*/ 308 w 345"/>
                <a:gd name="T11" fmla="*/ 26 h 378"/>
                <a:gd name="T12" fmla="*/ 334 w 345"/>
                <a:gd name="T13" fmla="*/ 103 h 378"/>
                <a:gd name="T14" fmla="*/ 312 w 345"/>
                <a:gd name="T15" fmla="*/ 150 h 378"/>
                <a:gd name="T16" fmla="*/ 139 w 345"/>
                <a:gd name="T17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378">
                  <a:moveTo>
                    <a:pt x="139" y="378"/>
                  </a:moveTo>
                  <a:cubicBezTo>
                    <a:pt x="90" y="338"/>
                    <a:pt x="46" y="301"/>
                    <a:pt x="0" y="264"/>
                  </a:cubicBezTo>
                  <a:cubicBezTo>
                    <a:pt x="7" y="255"/>
                    <a:pt x="13" y="247"/>
                    <a:pt x="19" y="240"/>
                  </a:cubicBezTo>
                  <a:cubicBezTo>
                    <a:pt x="74" y="178"/>
                    <a:pt x="128" y="115"/>
                    <a:pt x="183" y="54"/>
                  </a:cubicBezTo>
                  <a:cubicBezTo>
                    <a:pt x="196" y="39"/>
                    <a:pt x="214" y="27"/>
                    <a:pt x="231" y="17"/>
                  </a:cubicBezTo>
                  <a:cubicBezTo>
                    <a:pt x="259" y="0"/>
                    <a:pt x="280" y="4"/>
                    <a:pt x="308" y="26"/>
                  </a:cubicBezTo>
                  <a:cubicBezTo>
                    <a:pt x="336" y="50"/>
                    <a:pt x="345" y="73"/>
                    <a:pt x="334" y="103"/>
                  </a:cubicBezTo>
                  <a:cubicBezTo>
                    <a:pt x="328" y="119"/>
                    <a:pt x="322" y="136"/>
                    <a:pt x="312" y="150"/>
                  </a:cubicBezTo>
                  <a:cubicBezTo>
                    <a:pt x="255" y="226"/>
                    <a:pt x="197" y="301"/>
                    <a:pt x="139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2" name="Freeform 17"/>
            <p:cNvSpPr/>
            <p:nvPr/>
          </p:nvSpPr>
          <p:spPr bwMode="auto">
            <a:xfrm>
              <a:off x="3948" y="2168"/>
              <a:ext cx="1221" cy="199"/>
            </a:xfrm>
            <a:custGeom>
              <a:avLst/>
              <a:gdLst>
                <a:gd name="T0" fmla="*/ 257 w 516"/>
                <a:gd name="T1" fmla="*/ 0 h 84"/>
                <a:gd name="T2" fmla="*/ 496 w 516"/>
                <a:gd name="T3" fmla="*/ 0 h 84"/>
                <a:gd name="T4" fmla="*/ 516 w 516"/>
                <a:gd name="T5" fmla="*/ 19 h 84"/>
                <a:gd name="T6" fmla="*/ 516 w 516"/>
                <a:gd name="T7" fmla="*/ 49 h 84"/>
                <a:gd name="T8" fmla="*/ 481 w 516"/>
                <a:gd name="T9" fmla="*/ 84 h 84"/>
                <a:gd name="T10" fmla="*/ 23 w 516"/>
                <a:gd name="T11" fmla="*/ 84 h 84"/>
                <a:gd name="T12" fmla="*/ 0 w 516"/>
                <a:gd name="T13" fmla="*/ 61 h 84"/>
                <a:gd name="T14" fmla="*/ 0 w 516"/>
                <a:gd name="T15" fmla="*/ 22 h 84"/>
                <a:gd name="T16" fmla="*/ 22 w 516"/>
                <a:gd name="T17" fmla="*/ 0 h 84"/>
                <a:gd name="T18" fmla="*/ 257 w 516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6" h="84">
                  <a:moveTo>
                    <a:pt x="257" y="0"/>
                  </a:moveTo>
                  <a:cubicBezTo>
                    <a:pt x="337" y="0"/>
                    <a:pt x="416" y="0"/>
                    <a:pt x="496" y="0"/>
                  </a:cubicBezTo>
                  <a:cubicBezTo>
                    <a:pt x="515" y="0"/>
                    <a:pt x="516" y="1"/>
                    <a:pt x="516" y="19"/>
                  </a:cubicBezTo>
                  <a:cubicBezTo>
                    <a:pt x="516" y="29"/>
                    <a:pt x="516" y="39"/>
                    <a:pt x="516" y="49"/>
                  </a:cubicBezTo>
                  <a:cubicBezTo>
                    <a:pt x="516" y="71"/>
                    <a:pt x="503" y="84"/>
                    <a:pt x="481" y="84"/>
                  </a:cubicBezTo>
                  <a:cubicBezTo>
                    <a:pt x="329" y="84"/>
                    <a:pt x="176" y="84"/>
                    <a:pt x="23" y="84"/>
                  </a:cubicBezTo>
                  <a:cubicBezTo>
                    <a:pt x="0" y="84"/>
                    <a:pt x="0" y="83"/>
                    <a:pt x="0" y="61"/>
                  </a:cubicBezTo>
                  <a:cubicBezTo>
                    <a:pt x="0" y="48"/>
                    <a:pt x="0" y="35"/>
                    <a:pt x="0" y="22"/>
                  </a:cubicBezTo>
                  <a:cubicBezTo>
                    <a:pt x="0" y="0"/>
                    <a:pt x="0" y="0"/>
                    <a:pt x="22" y="0"/>
                  </a:cubicBezTo>
                  <a:cubicBezTo>
                    <a:pt x="100" y="0"/>
                    <a:pt x="179" y="0"/>
                    <a:pt x="2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3" name="Freeform 18"/>
            <p:cNvSpPr/>
            <p:nvPr/>
          </p:nvSpPr>
          <p:spPr bwMode="auto">
            <a:xfrm>
              <a:off x="3946" y="2575"/>
              <a:ext cx="1029" cy="201"/>
            </a:xfrm>
            <a:custGeom>
              <a:avLst/>
              <a:gdLst>
                <a:gd name="T0" fmla="*/ 435 w 435"/>
                <a:gd name="T1" fmla="*/ 0 h 85"/>
                <a:gd name="T2" fmla="*/ 382 w 435"/>
                <a:gd name="T3" fmla="*/ 80 h 85"/>
                <a:gd name="T4" fmla="*/ 371 w 435"/>
                <a:gd name="T5" fmla="*/ 84 h 85"/>
                <a:gd name="T6" fmla="*/ 15 w 435"/>
                <a:gd name="T7" fmla="*/ 85 h 85"/>
                <a:gd name="T8" fmla="*/ 1 w 435"/>
                <a:gd name="T9" fmla="*/ 69 h 85"/>
                <a:gd name="T10" fmla="*/ 0 w 435"/>
                <a:gd name="T11" fmla="*/ 18 h 85"/>
                <a:gd name="T12" fmla="*/ 19 w 435"/>
                <a:gd name="T13" fmla="*/ 0 h 85"/>
                <a:gd name="T14" fmla="*/ 190 w 435"/>
                <a:gd name="T15" fmla="*/ 0 h 85"/>
                <a:gd name="T16" fmla="*/ 415 w 435"/>
                <a:gd name="T17" fmla="*/ 0 h 85"/>
                <a:gd name="T18" fmla="*/ 435 w 435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5" h="85">
                  <a:moveTo>
                    <a:pt x="435" y="0"/>
                  </a:moveTo>
                  <a:cubicBezTo>
                    <a:pt x="417" y="29"/>
                    <a:pt x="400" y="55"/>
                    <a:pt x="382" y="80"/>
                  </a:cubicBezTo>
                  <a:cubicBezTo>
                    <a:pt x="380" y="83"/>
                    <a:pt x="375" y="84"/>
                    <a:pt x="371" y="84"/>
                  </a:cubicBezTo>
                  <a:cubicBezTo>
                    <a:pt x="252" y="85"/>
                    <a:pt x="134" y="84"/>
                    <a:pt x="15" y="85"/>
                  </a:cubicBezTo>
                  <a:cubicBezTo>
                    <a:pt x="4" y="85"/>
                    <a:pt x="0" y="80"/>
                    <a:pt x="1" y="69"/>
                  </a:cubicBezTo>
                  <a:cubicBezTo>
                    <a:pt x="1" y="52"/>
                    <a:pt x="1" y="35"/>
                    <a:pt x="0" y="18"/>
                  </a:cubicBezTo>
                  <a:cubicBezTo>
                    <a:pt x="0" y="4"/>
                    <a:pt x="6" y="0"/>
                    <a:pt x="19" y="0"/>
                  </a:cubicBezTo>
                  <a:cubicBezTo>
                    <a:pt x="76" y="0"/>
                    <a:pt x="133" y="0"/>
                    <a:pt x="190" y="0"/>
                  </a:cubicBezTo>
                  <a:cubicBezTo>
                    <a:pt x="265" y="0"/>
                    <a:pt x="340" y="0"/>
                    <a:pt x="415" y="0"/>
                  </a:cubicBezTo>
                  <a:cubicBezTo>
                    <a:pt x="421" y="0"/>
                    <a:pt x="426" y="0"/>
                    <a:pt x="4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4" name="Freeform 19"/>
            <p:cNvSpPr/>
            <p:nvPr/>
          </p:nvSpPr>
          <p:spPr bwMode="auto">
            <a:xfrm>
              <a:off x="3930" y="2963"/>
              <a:ext cx="730" cy="438"/>
            </a:xfrm>
            <a:custGeom>
              <a:avLst/>
              <a:gdLst>
                <a:gd name="T0" fmla="*/ 286 w 309"/>
                <a:gd name="T1" fmla="*/ 148 h 185"/>
                <a:gd name="T2" fmla="*/ 283 w 309"/>
                <a:gd name="T3" fmla="*/ 148 h 185"/>
                <a:gd name="T4" fmla="*/ 234 w 309"/>
                <a:gd name="T5" fmla="*/ 153 h 185"/>
                <a:gd name="T6" fmla="*/ 214 w 309"/>
                <a:gd name="T7" fmla="*/ 169 h 185"/>
                <a:gd name="T8" fmla="*/ 156 w 309"/>
                <a:gd name="T9" fmla="*/ 164 h 185"/>
                <a:gd name="T10" fmla="*/ 105 w 309"/>
                <a:gd name="T11" fmla="*/ 110 h 185"/>
                <a:gd name="T12" fmla="*/ 80 w 309"/>
                <a:gd name="T13" fmla="*/ 157 h 185"/>
                <a:gd name="T14" fmla="*/ 38 w 309"/>
                <a:gd name="T15" fmla="*/ 178 h 185"/>
                <a:gd name="T16" fmla="*/ 11 w 309"/>
                <a:gd name="T17" fmla="*/ 126 h 185"/>
                <a:gd name="T18" fmla="*/ 64 w 309"/>
                <a:gd name="T19" fmla="*/ 24 h 185"/>
                <a:gd name="T20" fmla="*/ 126 w 309"/>
                <a:gd name="T21" fmla="*/ 21 h 185"/>
                <a:gd name="T22" fmla="*/ 191 w 309"/>
                <a:gd name="T23" fmla="*/ 90 h 185"/>
                <a:gd name="T24" fmla="*/ 230 w 309"/>
                <a:gd name="T25" fmla="*/ 60 h 185"/>
                <a:gd name="T26" fmla="*/ 281 w 309"/>
                <a:gd name="T27" fmla="*/ 58 h 185"/>
                <a:gd name="T28" fmla="*/ 309 w 309"/>
                <a:gd name="T29" fmla="*/ 76 h 185"/>
                <a:gd name="T30" fmla="*/ 286 w 309"/>
                <a:gd name="T31" fmla="*/ 14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9" h="185">
                  <a:moveTo>
                    <a:pt x="286" y="148"/>
                  </a:moveTo>
                  <a:cubicBezTo>
                    <a:pt x="284" y="148"/>
                    <a:pt x="284" y="148"/>
                    <a:pt x="283" y="148"/>
                  </a:cubicBezTo>
                  <a:cubicBezTo>
                    <a:pt x="265" y="131"/>
                    <a:pt x="249" y="137"/>
                    <a:pt x="234" y="153"/>
                  </a:cubicBezTo>
                  <a:cubicBezTo>
                    <a:pt x="228" y="159"/>
                    <a:pt x="221" y="164"/>
                    <a:pt x="214" y="169"/>
                  </a:cubicBezTo>
                  <a:cubicBezTo>
                    <a:pt x="193" y="185"/>
                    <a:pt x="174" y="183"/>
                    <a:pt x="156" y="164"/>
                  </a:cubicBezTo>
                  <a:cubicBezTo>
                    <a:pt x="139" y="147"/>
                    <a:pt x="123" y="129"/>
                    <a:pt x="105" y="110"/>
                  </a:cubicBezTo>
                  <a:cubicBezTo>
                    <a:pt x="96" y="126"/>
                    <a:pt x="88" y="142"/>
                    <a:pt x="80" y="157"/>
                  </a:cubicBezTo>
                  <a:cubicBezTo>
                    <a:pt x="71" y="174"/>
                    <a:pt x="55" y="181"/>
                    <a:pt x="38" y="178"/>
                  </a:cubicBezTo>
                  <a:cubicBezTo>
                    <a:pt x="14" y="174"/>
                    <a:pt x="0" y="149"/>
                    <a:pt x="11" y="126"/>
                  </a:cubicBezTo>
                  <a:cubicBezTo>
                    <a:pt x="28" y="92"/>
                    <a:pt x="45" y="57"/>
                    <a:pt x="64" y="24"/>
                  </a:cubicBezTo>
                  <a:cubicBezTo>
                    <a:pt x="77" y="0"/>
                    <a:pt x="107" y="0"/>
                    <a:pt x="126" y="21"/>
                  </a:cubicBezTo>
                  <a:cubicBezTo>
                    <a:pt x="148" y="43"/>
                    <a:pt x="169" y="66"/>
                    <a:pt x="191" y="90"/>
                  </a:cubicBezTo>
                  <a:cubicBezTo>
                    <a:pt x="204" y="80"/>
                    <a:pt x="217" y="70"/>
                    <a:pt x="230" y="60"/>
                  </a:cubicBezTo>
                  <a:cubicBezTo>
                    <a:pt x="247" y="47"/>
                    <a:pt x="262" y="46"/>
                    <a:pt x="281" y="58"/>
                  </a:cubicBezTo>
                  <a:cubicBezTo>
                    <a:pt x="291" y="64"/>
                    <a:pt x="300" y="70"/>
                    <a:pt x="309" y="76"/>
                  </a:cubicBezTo>
                  <a:cubicBezTo>
                    <a:pt x="301" y="100"/>
                    <a:pt x="294" y="124"/>
                    <a:pt x="286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5" name="Freeform 20"/>
            <p:cNvSpPr/>
            <p:nvPr/>
          </p:nvSpPr>
          <p:spPr bwMode="auto">
            <a:xfrm>
              <a:off x="5919" y="1754"/>
              <a:ext cx="681" cy="816"/>
            </a:xfrm>
            <a:custGeom>
              <a:avLst/>
              <a:gdLst>
                <a:gd name="T0" fmla="*/ 288 w 288"/>
                <a:gd name="T1" fmla="*/ 37 h 345"/>
                <a:gd name="T2" fmla="*/ 280 w 288"/>
                <a:gd name="T3" fmla="*/ 52 h 345"/>
                <a:gd name="T4" fmla="*/ 118 w 288"/>
                <a:gd name="T5" fmla="*/ 260 h 345"/>
                <a:gd name="T6" fmla="*/ 57 w 288"/>
                <a:gd name="T7" fmla="*/ 326 h 345"/>
                <a:gd name="T8" fmla="*/ 24 w 288"/>
                <a:gd name="T9" fmla="*/ 343 h 345"/>
                <a:gd name="T10" fmla="*/ 3 w 288"/>
                <a:gd name="T11" fmla="*/ 338 h 345"/>
                <a:gd name="T12" fmla="*/ 3 w 288"/>
                <a:gd name="T13" fmla="*/ 314 h 345"/>
                <a:gd name="T14" fmla="*/ 44 w 288"/>
                <a:gd name="T15" fmla="*/ 262 h 345"/>
                <a:gd name="T16" fmla="*/ 210 w 288"/>
                <a:gd name="T17" fmla="*/ 53 h 345"/>
                <a:gd name="T18" fmla="*/ 236 w 288"/>
                <a:gd name="T19" fmla="*/ 15 h 345"/>
                <a:gd name="T20" fmla="*/ 263 w 288"/>
                <a:gd name="T21" fmla="*/ 4 h 345"/>
                <a:gd name="T22" fmla="*/ 288 w 288"/>
                <a:gd name="T23" fmla="*/ 3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345">
                  <a:moveTo>
                    <a:pt x="288" y="37"/>
                  </a:moveTo>
                  <a:cubicBezTo>
                    <a:pt x="286" y="40"/>
                    <a:pt x="284" y="46"/>
                    <a:pt x="280" y="52"/>
                  </a:cubicBezTo>
                  <a:cubicBezTo>
                    <a:pt x="226" y="121"/>
                    <a:pt x="172" y="191"/>
                    <a:pt x="118" y="260"/>
                  </a:cubicBezTo>
                  <a:cubicBezTo>
                    <a:pt x="99" y="283"/>
                    <a:pt x="78" y="305"/>
                    <a:pt x="57" y="326"/>
                  </a:cubicBezTo>
                  <a:cubicBezTo>
                    <a:pt x="48" y="334"/>
                    <a:pt x="36" y="339"/>
                    <a:pt x="24" y="343"/>
                  </a:cubicBezTo>
                  <a:cubicBezTo>
                    <a:pt x="18" y="345"/>
                    <a:pt x="6" y="343"/>
                    <a:pt x="3" y="338"/>
                  </a:cubicBezTo>
                  <a:cubicBezTo>
                    <a:pt x="0" y="332"/>
                    <a:pt x="0" y="320"/>
                    <a:pt x="3" y="314"/>
                  </a:cubicBezTo>
                  <a:cubicBezTo>
                    <a:pt x="15" y="296"/>
                    <a:pt x="30" y="279"/>
                    <a:pt x="44" y="262"/>
                  </a:cubicBezTo>
                  <a:cubicBezTo>
                    <a:pt x="99" y="192"/>
                    <a:pt x="154" y="123"/>
                    <a:pt x="210" y="53"/>
                  </a:cubicBezTo>
                  <a:cubicBezTo>
                    <a:pt x="219" y="41"/>
                    <a:pt x="228" y="28"/>
                    <a:pt x="236" y="15"/>
                  </a:cubicBezTo>
                  <a:cubicBezTo>
                    <a:pt x="243" y="5"/>
                    <a:pt x="251" y="0"/>
                    <a:pt x="263" y="4"/>
                  </a:cubicBezTo>
                  <a:cubicBezTo>
                    <a:pt x="275" y="7"/>
                    <a:pt x="288" y="23"/>
                    <a:pt x="28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6" name="Freeform 21"/>
            <p:cNvSpPr/>
            <p:nvPr/>
          </p:nvSpPr>
          <p:spPr bwMode="auto">
            <a:xfrm>
              <a:off x="4559" y="1555"/>
              <a:ext cx="610" cy="199"/>
            </a:xfrm>
            <a:custGeom>
              <a:avLst/>
              <a:gdLst>
                <a:gd name="T0" fmla="*/ 129 w 258"/>
                <a:gd name="T1" fmla="*/ 84 h 84"/>
                <a:gd name="T2" fmla="*/ 18 w 258"/>
                <a:gd name="T3" fmla="*/ 84 h 84"/>
                <a:gd name="T4" fmla="*/ 0 w 258"/>
                <a:gd name="T5" fmla="*/ 66 h 84"/>
                <a:gd name="T6" fmla="*/ 0 w 258"/>
                <a:gd name="T7" fmla="*/ 16 h 84"/>
                <a:gd name="T8" fmla="*/ 15 w 258"/>
                <a:gd name="T9" fmla="*/ 0 h 84"/>
                <a:gd name="T10" fmla="*/ 243 w 258"/>
                <a:gd name="T11" fmla="*/ 0 h 84"/>
                <a:gd name="T12" fmla="*/ 258 w 258"/>
                <a:gd name="T13" fmla="*/ 15 h 84"/>
                <a:gd name="T14" fmla="*/ 258 w 258"/>
                <a:gd name="T15" fmla="*/ 68 h 84"/>
                <a:gd name="T16" fmla="*/ 241 w 258"/>
                <a:gd name="T17" fmla="*/ 84 h 84"/>
                <a:gd name="T18" fmla="*/ 129 w 25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84">
                  <a:moveTo>
                    <a:pt x="129" y="84"/>
                  </a:moveTo>
                  <a:cubicBezTo>
                    <a:pt x="92" y="84"/>
                    <a:pt x="55" y="83"/>
                    <a:pt x="18" y="84"/>
                  </a:cubicBezTo>
                  <a:cubicBezTo>
                    <a:pt x="5" y="84"/>
                    <a:pt x="0" y="79"/>
                    <a:pt x="0" y="66"/>
                  </a:cubicBezTo>
                  <a:cubicBezTo>
                    <a:pt x="1" y="50"/>
                    <a:pt x="1" y="33"/>
                    <a:pt x="0" y="16"/>
                  </a:cubicBezTo>
                  <a:cubicBezTo>
                    <a:pt x="0" y="5"/>
                    <a:pt x="4" y="0"/>
                    <a:pt x="15" y="0"/>
                  </a:cubicBezTo>
                  <a:cubicBezTo>
                    <a:pt x="91" y="0"/>
                    <a:pt x="167" y="0"/>
                    <a:pt x="243" y="0"/>
                  </a:cubicBezTo>
                  <a:cubicBezTo>
                    <a:pt x="254" y="0"/>
                    <a:pt x="258" y="4"/>
                    <a:pt x="258" y="15"/>
                  </a:cubicBezTo>
                  <a:cubicBezTo>
                    <a:pt x="257" y="33"/>
                    <a:pt x="257" y="50"/>
                    <a:pt x="258" y="68"/>
                  </a:cubicBezTo>
                  <a:cubicBezTo>
                    <a:pt x="258" y="80"/>
                    <a:pt x="253" y="84"/>
                    <a:pt x="241" y="84"/>
                  </a:cubicBezTo>
                  <a:cubicBezTo>
                    <a:pt x="203" y="84"/>
                    <a:pt x="166" y="84"/>
                    <a:pt x="1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82" name="文本框 81"/>
          <p:cNvSpPr txBox="1"/>
          <p:nvPr/>
        </p:nvSpPr>
        <p:spPr>
          <a:xfrm>
            <a:off x="5654675" y="2190115"/>
            <a:ext cx="4441825" cy="4591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lstStyle/>
          <a:p>
            <a:r>
              <a:rPr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为广告主提供广告投放建议</a:t>
            </a:r>
            <a:endParaRPr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654420" y="2724555"/>
            <a:ext cx="4301302" cy="1289050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提供优质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主（百大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主）的粉丝数点赞数，一定程度上体现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主的影响力，给广告主选择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主提供一个指标。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主的视频的标签分布，广告主可以选择拥有贴合自己产品的标签的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主进行投放，以获得较大的曝光度。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030" y="483870"/>
            <a:ext cx="4567555" cy="5770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bldLvl="0" animBg="1"/>
      <p:bldP spid="83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等腰三角形 14"/>
          <p:cNvSpPr/>
          <p:nvPr/>
        </p:nvSpPr>
        <p:spPr>
          <a:xfrm>
            <a:off x="825763" y="1584849"/>
            <a:ext cx="10551694" cy="5264742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>
            <a:off x="1140386" y="1890428"/>
            <a:ext cx="9922447" cy="4957012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7" name="等腰三角形 16"/>
          <p:cNvSpPr/>
          <p:nvPr/>
        </p:nvSpPr>
        <p:spPr>
          <a:xfrm>
            <a:off x="1437878" y="2119053"/>
            <a:ext cx="9301222" cy="4728387"/>
          </a:xfrm>
          <a:prstGeom prst="triangl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>
            <a:off x="1586267" y="2273311"/>
            <a:ext cx="9004443" cy="45762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84"/>
          <a:stretch>
            <a:fillRect/>
          </a:stretch>
        </p:blipFill>
        <p:spPr>
          <a:xfrm rot="10800000">
            <a:off x="1871468" y="768321"/>
            <a:ext cx="8434039" cy="60791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01478" y="2599663"/>
            <a:ext cx="5214920" cy="1421926"/>
          </a:xfrm>
          <a:prstGeom prst="rect">
            <a:avLst/>
          </a:prstGeom>
          <a:noFill/>
          <a:ln>
            <a:noFill/>
          </a:ln>
        </p:spPr>
        <p:txBody>
          <a:bodyPr wrap="square" lIns="91436" tIns="45719" rIns="91436" bIns="45719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9600" spc="3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感谢聆听</a:t>
            </a:r>
            <a:endParaRPr lang="en-US" altLang="zh-CN" sz="9600" spc="3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5364424" y="1291386"/>
            <a:ext cx="1424066" cy="1326299"/>
            <a:chOff x="1164" y="687"/>
            <a:chExt cx="3219" cy="2998"/>
          </a:xfrm>
          <a:solidFill>
            <a:srgbClr val="F08392"/>
          </a:solidFill>
          <a:effectLst/>
        </p:grpSpPr>
        <p:sp>
          <p:nvSpPr>
            <p:cNvPr id="13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等腰三角形 34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7" name="等腰三角形 36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8" name="等腰三角形 37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3990261" y="1361832"/>
            <a:ext cx="1117600" cy="1107994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2F9FA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zh-HK" altLang="en-US" sz="6600" b="1" dirty="0">
              <a:solidFill>
                <a:srgbClr val="2F9FAB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398666" y="2893724"/>
            <a:ext cx="1117600" cy="1107994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F0839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endParaRPr lang="zh-HK" altLang="en-US" sz="6600" b="1" dirty="0">
              <a:solidFill>
                <a:srgbClr val="F0839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556617" y="4370866"/>
            <a:ext cx="1117600" cy="1107994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02A4B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endParaRPr lang="zh-HK" altLang="en-US" sz="6600" b="1" dirty="0">
              <a:solidFill>
                <a:srgbClr val="02A4BB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108067" y="1487443"/>
            <a:ext cx="4294446" cy="152844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哔哩哔哩（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www.bilibili.com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）为中国年轻世代高度聚集的文化社区和视频平台。该网站于2009年6月26日创建，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早期是一个ACG（动画、漫画、游戏）内容创作与分享的视频网站。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516120" y="3015615"/>
            <a:ext cx="4816475" cy="1049020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经过十年多的发展，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B站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围绕用户、创作者和内容，构建了一个源源不断产生优质内容的生态系统，形成了涵盖多个兴趣圈层的多元文化社区。同时，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B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站也是目前国内最大的动画作品平台，具有大量的播放、点赞、弹幕、评分等数据可供分析。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827139" y="4518599"/>
            <a:ext cx="4273286" cy="1289050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本项目是基于bilibili网站的数据分析，研究内容包含了up主分析、鬼畜视频分析、番剧分析、 热门视频分析与视频搜索。并且基于以上分析来指导up主如何更高效投放视频、为广告主提供广告投放建议。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1"/>
            <a:ext cx="9703135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" t="31567" r="14148" b="81"/>
          <a:stretch>
            <a:fillRect/>
          </a:stretch>
        </p:blipFill>
        <p:spPr>
          <a:xfrm rot="5400000">
            <a:off x="570153" y="-575834"/>
            <a:ext cx="6863379" cy="800369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79118" y="2735484"/>
            <a:ext cx="5009662" cy="1197610"/>
          </a:xfrm>
          <a:prstGeom prst="rect">
            <a:avLst/>
          </a:prstGeom>
          <a:noFill/>
          <a:ln w="28575">
            <a:solidFill>
              <a:srgbClr val="FEFEFE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spc="3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技术说明</a:t>
            </a:r>
            <a:endParaRPr lang="zh-CN" altLang="en-US" sz="8000" b="1" spc="3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3745965" y="2072333"/>
            <a:ext cx="1424066" cy="1326299"/>
            <a:chOff x="1164" y="687"/>
            <a:chExt cx="3219" cy="2998"/>
          </a:xfrm>
          <a:solidFill>
            <a:srgbClr val="F08392"/>
          </a:solidFill>
          <a:effectLst/>
        </p:grpSpPr>
        <p:sp>
          <p:nvSpPr>
            <p:cNvPr id="17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直接连接符 53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等腰三角形 49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" name="等腰三角形 50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等腰三角形 51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等腰三角形 52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7" name="等腰三角形 66"/>
          <p:cNvSpPr/>
          <p:nvPr/>
        </p:nvSpPr>
        <p:spPr>
          <a:xfrm rot="3540000">
            <a:off x="2544649" y="2321741"/>
            <a:ext cx="324104" cy="279401"/>
          </a:xfrm>
          <a:prstGeom prst="triangle">
            <a:avLst/>
          </a:prstGeom>
          <a:solidFill>
            <a:srgbClr val="F7D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0" name="组合 40"/>
          <p:cNvGrpSpPr/>
          <p:nvPr/>
        </p:nvGrpSpPr>
        <p:grpSpPr>
          <a:xfrm>
            <a:off x="910636" y="2055056"/>
            <a:ext cx="1425575" cy="1341907"/>
            <a:chOff x="598318" y="2285177"/>
            <a:chExt cx="1425576" cy="1341907"/>
          </a:xfrm>
        </p:grpSpPr>
        <p:grpSp>
          <p:nvGrpSpPr>
            <p:cNvPr id="71" name="组合 20"/>
            <p:cNvGrpSpPr/>
            <p:nvPr/>
          </p:nvGrpSpPr>
          <p:grpSpPr>
            <a:xfrm flipV="1">
              <a:off x="639593" y="2285177"/>
              <a:ext cx="1341891" cy="1341907"/>
              <a:chOff x="3420609" y="2342218"/>
              <a:chExt cx="2383516" cy="2383544"/>
            </a:xfrm>
          </p:grpSpPr>
          <p:sp>
            <p:nvSpPr>
              <p:cNvPr id="74" name="饼形 21"/>
              <p:cNvSpPr/>
              <p:nvPr/>
            </p:nvSpPr>
            <p:spPr>
              <a:xfrm>
                <a:off x="3420609" y="2342218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2F9FAB"/>
              </a:solidFill>
              <a:ln w="28575">
                <a:solidFill>
                  <a:srgbClr val="2F9F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饼形 22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solidFill>
                <a:srgbClr val="FEFEFE"/>
              </a:solidFill>
              <a:ln w="28575">
                <a:solidFill>
                  <a:srgbClr val="2F9F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2" name="文本框 71"/>
            <p:cNvSpPr txBox="1"/>
            <p:nvPr/>
          </p:nvSpPr>
          <p:spPr>
            <a:xfrm>
              <a:off x="598318" y="2529017"/>
              <a:ext cx="142557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16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urllib</a:t>
              </a:r>
              <a:endParaRPr lang="en-US" altLang="zh-HK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694509" y="3014938"/>
              <a:ext cx="123205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HK" sz="1600" dirty="0">
                  <a:solidFill>
                    <a:srgbClr val="02A4BB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获取网页</a:t>
              </a:r>
              <a:endParaRPr lang="zh-CN" altLang="zh-HK" sz="1600" dirty="0">
                <a:solidFill>
                  <a:srgbClr val="02A4BB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77" name="组合 44"/>
          <p:cNvGrpSpPr/>
          <p:nvPr/>
        </p:nvGrpSpPr>
        <p:grpSpPr>
          <a:xfrm>
            <a:off x="3158642" y="1414733"/>
            <a:ext cx="1398270" cy="1351148"/>
            <a:chOff x="3028406" y="2336983"/>
            <a:chExt cx="1398271" cy="1351148"/>
          </a:xfrm>
        </p:grpSpPr>
        <p:grpSp>
          <p:nvGrpSpPr>
            <p:cNvPr id="78" name="组合 19"/>
            <p:cNvGrpSpPr/>
            <p:nvPr/>
          </p:nvGrpSpPr>
          <p:grpSpPr>
            <a:xfrm>
              <a:off x="3028406" y="2336983"/>
              <a:ext cx="1341891" cy="1351148"/>
              <a:chOff x="3420609" y="2342470"/>
              <a:chExt cx="2383516" cy="2399959"/>
            </a:xfrm>
          </p:grpSpPr>
          <p:sp>
            <p:nvSpPr>
              <p:cNvPr id="81" name="饼形 16"/>
              <p:cNvSpPr/>
              <p:nvPr/>
            </p:nvSpPr>
            <p:spPr>
              <a:xfrm>
                <a:off x="3420609" y="2359137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F08392"/>
              </a:solidFill>
              <a:ln w="28575">
                <a:solidFill>
                  <a:srgbClr val="F083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饼形 18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solidFill>
                <a:schemeClr val="bg1"/>
              </a:solidFill>
              <a:ln w="28575">
                <a:solidFill>
                  <a:srgbClr val="F083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9" name="文本框 78"/>
            <p:cNvSpPr txBox="1"/>
            <p:nvPr/>
          </p:nvSpPr>
          <p:spPr>
            <a:xfrm>
              <a:off x="3028406" y="3042468"/>
              <a:ext cx="139827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16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BeautifulSoup</a:t>
              </a:r>
              <a:endParaRPr lang="en-US" altLang="zh-HK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3083322" y="2567436"/>
              <a:ext cx="123205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F0839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解析网页</a:t>
              </a:r>
              <a:endParaRPr lang="zh-CN" altLang="en-US" sz="1600" dirty="0">
                <a:solidFill>
                  <a:srgbClr val="F08392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84" name="组合 46"/>
          <p:cNvGrpSpPr/>
          <p:nvPr/>
        </p:nvGrpSpPr>
        <p:grpSpPr>
          <a:xfrm>
            <a:off x="9993888" y="2038054"/>
            <a:ext cx="1341890" cy="1351148"/>
            <a:chOff x="5188770" y="2336983"/>
            <a:chExt cx="1341891" cy="1351148"/>
          </a:xfrm>
        </p:grpSpPr>
        <p:grpSp>
          <p:nvGrpSpPr>
            <p:cNvPr id="85" name="组合 30"/>
            <p:cNvGrpSpPr/>
            <p:nvPr/>
          </p:nvGrpSpPr>
          <p:grpSpPr>
            <a:xfrm flipV="1">
              <a:off x="5188770" y="2336983"/>
              <a:ext cx="1341891" cy="1351148"/>
              <a:chOff x="3420609" y="2342470"/>
              <a:chExt cx="2383516" cy="2399959"/>
            </a:xfrm>
          </p:grpSpPr>
          <p:sp>
            <p:nvSpPr>
              <p:cNvPr id="88" name="饼形 31"/>
              <p:cNvSpPr/>
              <p:nvPr/>
            </p:nvSpPr>
            <p:spPr>
              <a:xfrm>
                <a:off x="3420609" y="2359136"/>
                <a:ext cx="2383292" cy="2383293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02A4BB"/>
              </a:solidFill>
              <a:ln w="28575">
                <a:solidFill>
                  <a:srgbClr val="02A4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9" name="饼形 32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solidFill>
                <a:schemeClr val="bg1"/>
              </a:solidFill>
              <a:ln w="28575">
                <a:solidFill>
                  <a:srgbClr val="02A4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86" name="文本框 85"/>
            <p:cNvSpPr txBox="1"/>
            <p:nvPr/>
          </p:nvSpPr>
          <p:spPr>
            <a:xfrm>
              <a:off x="5453315" y="2583160"/>
              <a:ext cx="81280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16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Flask</a:t>
              </a:r>
              <a:endParaRPr lang="en-US" altLang="zh-HK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5243686" y="3073930"/>
              <a:ext cx="123205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1600" dirty="0">
                  <a:solidFill>
                    <a:srgbClr val="02A4BB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web</a:t>
              </a:r>
              <a:r>
                <a:rPr lang="zh-CN" altLang="en-US" sz="1600" dirty="0">
                  <a:solidFill>
                    <a:srgbClr val="02A4BB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框架</a:t>
              </a:r>
              <a:endParaRPr lang="zh-CN" altLang="en-US" sz="1600" dirty="0">
                <a:solidFill>
                  <a:srgbClr val="02A4BB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91" name="组合 45"/>
          <p:cNvGrpSpPr/>
          <p:nvPr/>
        </p:nvGrpSpPr>
        <p:grpSpPr>
          <a:xfrm>
            <a:off x="7774668" y="1475444"/>
            <a:ext cx="1341890" cy="1351148"/>
            <a:chOff x="7100407" y="2336983"/>
            <a:chExt cx="1341891" cy="1351148"/>
          </a:xfrm>
        </p:grpSpPr>
        <p:grpSp>
          <p:nvGrpSpPr>
            <p:cNvPr id="92" name="组合 27"/>
            <p:cNvGrpSpPr/>
            <p:nvPr/>
          </p:nvGrpSpPr>
          <p:grpSpPr>
            <a:xfrm>
              <a:off x="7100407" y="2336983"/>
              <a:ext cx="1341891" cy="1351148"/>
              <a:chOff x="3420609" y="2342470"/>
              <a:chExt cx="2383516" cy="2399959"/>
            </a:xfrm>
          </p:grpSpPr>
          <p:sp>
            <p:nvSpPr>
              <p:cNvPr id="95" name="饼形 28"/>
              <p:cNvSpPr/>
              <p:nvPr/>
            </p:nvSpPr>
            <p:spPr>
              <a:xfrm>
                <a:off x="3420609" y="2359137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F08392"/>
              </a:solidFill>
              <a:ln w="28575">
                <a:solidFill>
                  <a:srgbClr val="F083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6" name="饼形 29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solidFill>
                <a:schemeClr val="bg1"/>
              </a:solidFill>
              <a:ln w="28575">
                <a:solidFill>
                  <a:srgbClr val="F083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3" name="文本框 92"/>
            <p:cNvSpPr txBox="1"/>
            <p:nvPr/>
          </p:nvSpPr>
          <p:spPr>
            <a:xfrm>
              <a:off x="7365202" y="3088188"/>
              <a:ext cx="86868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16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ECharts</a:t>
              </a:r>
              <a:endParaRPr lang="en-US" altLang="zh-HK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7155323" y="2567436"/>
              <a:ext cx="123205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F0839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数据可视化</a:t>
              </a:r>
              <a:endParaRPr lang="zh-CN" altLang="en-US" sz="1600" dirty="0">
                <a:solidFill>
                  <a:srgbClr val="F08392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98" name="矩形 97"/>
          <p:cNvSpPr/>
          <p:nvPr/>
        </p:nvSpPr>
        <p:spPr>
          <a:xfrm>
            <a:off x="738974" y="3956505"/>
            <a:ext cx="1801652" cy="176847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爬虫的第一个步骤是获取网页，urllib库</a:t>
            </a:r>
            <a:r>
              <a:rPr 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即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</a:t>
            </a:r>
            <a:r>
              <a:rPr 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于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实现这个功能：向服务器发送请求，得到服务器响应，获取网页的内容。</a:t>
            </a:r>
            <a:endParaRPr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928771" y="3397068"/>
            <a:ext cx="1801652" cy="176847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Beautiful Soup是一个工具箱，通过解析文档为用户提供需要抓取的数据，Beautiful Soup自动将输入文档转换为Unicode编码，输出文档转换为utf-8编码。</a:t>
            </a:r>
            <a:endParaRPr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" name="组合 46"/>
          <p:cNvGrpSpPr/>
          <p:nvPr/>
        </p:nvGrpSpPr>
        <p:grpSpPr>
          <a:xfrm>
            <a:off x="5423158" y="2029164"/>
            <a:ext cx="1341890" cy="1351148"/>
            <a:chOff x="5188770" y="2336983"/>
            <a:chExt cx="1341891" cy="1351148"/>
          </a:xfrm>
        </p:grpSpPr>
        <p:grpSp>
          <p:nvGrpSpPr>
            <p:cNvPr id="3" name="组合 30"/>
            <p:cNvGrpSpPr/>
            <p:nvPr/>
          </p:nvGrpSpPr>
          <p:grpSpPr>
            <a:xfrm flipV="1">
              <a:off x="5188770" y="2336983"/>
              <a:ext cx="1341891" cy="1351148"/>
              <a:chOff x="3420609" y="2342470"/>
              <a:chExt cx="2383516" cy="2399959"/>
            </a:xfrm>
          </p:grpSpPr>
          <p:sp>
            <p:nvSpPr>
              <p:cNvPr id="4" name="饼形 31"/>
              <p:cNvSpPr/>
              <p:nvPr/>
            </p:nvSpPr>
            <p:spPr>
              <a:xfrm>
                <a:off x="3420609" y="2359136"/>
                <a:ext cx="2383292" cy="2383293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02A4BB"/>
              </a:solidFill>
              <a:ln w="28575">
                <a:solidFill>
                  <a:srgbClr val="02A4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HK" altLang="en-US" sz="1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" name="饼形 32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solidFill>
                <a:schemeClr val="bg1"/>
              </a:solidFill>
              <a:ln w="28575">
                <a:solidFill>
                  <a:srgbClr val="02A4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HK" altLang="en-US" sz="1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5453315" y="2583160"/>
              <a:ext cx="81280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HK" sz="16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MySQL</a:t>
              </a:r>
              <a:endParaRPr lang="en-US" altLang="zh-HK" sz="1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243051" y="3073930"/>
              <a:ext cx="123205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zh-HK" sz="1600" dirty="0">
                  <a:solidFill>
                    <a:srgbClr val="02A4BB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数据库</a:t>
              </a:r>
              <a:endParaRPr lang="zh-CN" altLang="zh-HK" sz="1600" dirty="0">
                <a:solidFill>
                  <a:srgbClr val="02A4BB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5193499" y="4041595"/>
            <a:ext cx="1801652" cy="20085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p>
            <a:pPr>
              <a:lnSpc>
                <a:spcPct val="13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MySQL是一个关系型数据库管理系统，关系数据库将数据保存在不同的表中，增加了速度并提高了灵活性。MySQL使用的 SQL 语言是用于访问数据库的最常用标准化语言。</a:t>
            </a:r>
            <a:endParaRPr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45221" y="3468188"/>
            <a:ext cx="1801652" cy="1049020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p>
            <a:pPr>
              <a:lnSpc>
                <a:spcPct val="13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Charts 是一个使用 JavaScript 实现的开源可视化库，涵盖各行业图表，满足各种需求。</a:t>
            </a:r>
            <a:endParaRPr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763594" y="3961585"/>
            <a:ext cx="1801652" cy="20085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>
            <a:spAutoFit/>
          </a:bodyPr>
          <a:p>
            <a:pPr>
              <a:lnSpc>
                <a:spcPct val="130000"/>
              </a:lnSpc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Flask是一个轻量级的可定制框架，使用Python语言编写，较其他同类型框架更为灵活、轻便、安全且容易上手。它可以很好地结合MVC模式进行开发，开发人员分工合作</a:t>
            </a:r>
            <a:r>
              <a:rPr 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sz="12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2586990" y="2395220"/>
            <a:ext cx="239395" cy="14351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4740275" y="2281555"/>
            <a:ext cx="323850" cy="279400"/>
            <a:chOff x="7465" y="3593"/>
            <a:chExt cx="510" cy="440"/>
          </a:xfrm>
        </p:grpSpPr>
        <p:sp>
          <p:nvSpPr>
            <p:cNvPr id="8" name="等腰三角形 7"/>
            <p:cNvSpPr/>
            <p:nvPr/>
          </p:nvSpPr>
          <p:spPr>
            <a:xfrm>
              <a:off x="7465" y="3593"/>
              <a:ext cx="510" cy="440"/>
            </a:xfrm>
            <a:prstGeom prst="triangle">
              <a:avLst/>
            </a:prstGeom>
            <a:solidFill>
              <a:srgbClr val="F7DA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p>
              <a:pPr algn="ctr"/>
              <a:endParaRPr lang="zh-HK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17" name="直接连接符 16"/>
            <p:cNvCxnSpPr>
              <a:stCxn id="8" idx="1"/>
              <a:endCxn id="8" idx="4"/>
            </p:cNvCxnSpPr>
            <p:nvPr/>
          </p:nvCxnSpPr>
          <p:spPr>
            <a:xfrm>
              <a:off x="7593" y="3813"/>
              <a:ext cx="382" cy="22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7198360" y="2169160"/>
            <a:ext cx="279400" cy="323850"/>
            <a:chOff x="6229" y="4330"/>
            <a:chExt cx="440" cy="510"/>
          </a:xfrm>
        </p:grpSpPr>
        <p:sp>
          <p:nvSpPr>
            <p:cNvPr id="19" name="等腰三角形 18"/>
            <p:cNvSpPr/>
            <p:nvPr/>
          </p:nvSpPr>
          <p:spPr>
            <a:xfrm rot="3540000">
              <a:off x="6194" y="4365"/>
              <a:ext cx="510" cy="440"/>
            </a:xfrm>
            <a:prstGeom prst="triangle">
              <a:avLst/>
            </a:prstGeom>
            <a:solidFill>
              <a:srgbClr val="F7DA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p>
              <a:pPr algn="ctr"/>
              <a:endParaRPr lang="zh-HK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 flipV="1">
              <a:off x="6261" y="4481"/>
              <a:ext cx="377" cy="226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9412605" y="2255520"/>
            <a:ext cx="323850" cy="279400"/>
            <a:chOff x="7465" y="3593"/>
            <a:chExt cx="510" cy="440"/>
          </a:xfrm>
        </p:grpSpPr>
        <p:sp>
          <p:nvSpPr>
            <p:cNvPr id="24" name="等腰三角形 23"/>
            <p:cNvSpPr/>
            <p:nvPr/>
          </p:nvSpPr>
          <p:spPr>
            <a:xfrm>
              <a:off x="7465" y="3593"/>
              <a:ext cx="510" cy="440"/>
            </a:xfrm>
            <a:prstGeom prst="triangle">
              <a:avLst/>
            </a:prstGeom>
            <a:solidFill>
              <a:srgbClr val="F7DA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p>
              <a:pPr algn="ctr"/>
              <a:endParaRPr lang="zh-HK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25" name="直接连接符 24"/>
            <p:cNvCxnSpPr>
              <a:stCxn id="24" idx="1"/>
              <a:endCxn id="24" idx="4"/>
            </p:cNvCxnSpPr>
            <p:nvPr/>
          </p:nvCxnSpPr>
          <p:spPr>
            <a:xfrm>
              <a:off x="7593" y="3813"/>
              <a:ext cx="382" cy="22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bldLvl="0" animBg="1"/>
      <p:bldP spid="99" grpId="0" bldLvl="0" animBg="1"/>
      <p:bldP spid="11" grpId="0" bldLvl="0" animBg="1"/>
      <p:bldP spid="12" grpId="0" bldLvl="0" animBg="1"/>
      <p:bldP spid="1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1"/>
            <a:ext cx="9703135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" t="31567" r="14148" b="81"/>
          <a:stretch>
            <a:fillRect/>
          </a:stretch>
        </p:blipFill>
        <p:spPr>
          <a:xfrm rot="5400000">
            <a:off x="570153" y="-580914"/>
            <a:ext cx="6863379" cy="800369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79118" y="2735484"/>
            <a:ext cx="5009662" cy="1197610"/>
          </a:xfrm>
          <a:prstGeom prst="rect">
            <a:avLst/>
          </a:prstGeom>
          <a:noFill/>
          <a:ln w="28575">
            <a:solidFill>
              <a:srgbClr val="FEFEFE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spc="3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小组分工</a:t>
            </a:r>
            <a:endParaRPr lang="zh-CN" altLang="en-US" sz="8000" b="1" spc="3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3745965" y="2072333"/>
            <a:ext cx="1424066" cy="1326299"/>
            <a:chOff x="1164" y="687"/>
            <a:chExt cx="3219" cy="2998"/>
          </a:xfrm>
          <a:solidFill>
            <a:srgbClr val="F08392"/>
          </a:solidFill>
          <a:effectLst/>
        </p:grpSpPr>
        <p:sp>
          <p:nvSpPr>
            <p:cNvPr id="17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连接符 43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等腰三角形 39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1" name="等腰三角形 40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2" name="等腰三角形 41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3" name="等腰三角形 42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2230984" y="4521065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 rot="0">
            <a:off x="3821118" y="1805305"/>
            <a:ext cx="2215192" cy="1909024"/>
            <a:chOff x="4624" y="2752"/>
            <a:chExt cx="3488" cy="3006"/>
          </a:xfrm>
        </p:grpSpPr>
        <p:sp>
          <p:nvSpPr>
            <p:cNvPr id="13" name="文本框 12"/>
            <p:cNvSpPr txBox="1"/>
            <p:nvPr/>
          </p:nvSpPr>
          <p:spPr>
            <a:xfrm>
              <a:off x="4692" y="2752"/>
              <a:ext cx="3420" cy="62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宁可馨</a:t>
              </a:r>
              <a:endParaRPr lang="zh-CN" altLang="en-US" sz="20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24" y="3728"/>
              <a:ext cx="3265" cy="20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视频弹幕时间源</a:t>
              </a:r>
              <a:r>
                <a:rPr lang="zh-CN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与热门</a:t>
              </a: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视频搜索部分</a:t>
              </a:r>
              <a:r>
                <a:rPr lang="zh-CN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的</a:t>
              </a: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数据爬取</a:t>
              </a:r>
              <a:r>
                <a:rPr lang="zh-CN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与代码整合、对应部分的页面实现与前端优化。</a:t>
              </a:r>
              <a:endParaRPr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>
                <a:lnSpc>
                  <a:spcPct val="130000"/>
                </a:lnSpc>
              </a:pPr>
              <a:endParaRPr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3935730" y="2185035"/>
            <a:ext cx="1355090" cy="45720"/>
          </a:xfrm>
          <a:prstGeom prst="rect">
            <a:avLst/>
          </a:prstGeom>
          <a:solidFill>
            <a:srgbClr val="F08392"/>
          </a:solidFill>
          <a:ln>
            <a:solidFill>
              <a:srgbClr val="F083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5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3821430" y="3931920"/>
            <a:ext cx="2227580" cy="1421130"/>
            <a:chOff x="4604" y="6106"/>
            <a:chExt cx="3508" cy="2238"/>
          </a:xfrm>
        </p:grpSpPr>
        <p:sp>
          <p:nvSpPr>
            <p:cNvPr id="15" name="文本框 14"/>
            <p:cNvSpPr txBox="1"/>
            <p:nvPr/>
          </p:nvSpPr>
          <p:spPr>
            <a:xfrm>
              <a:off x="4692" y="6106"/>
              <a:ext cx="3420" cy="62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张倩</a:t>
              </a:r>
              <a:endParaRPr lang="zh-CN" altLang="en-US" sz="20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604" y="7070"/>
              <a:ext cx="3265" cy="12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番剧模块与视频模块的数据爬取，搜索功能的后端与前端的实现。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804" y="6700"/>
              <a:ext cx="2134" cy="72"/>
            </a:xfrm>
            <a:prstGeom prst="rect">
              <a:avLst/>
            </a:prstGeom>
            <a:solidFill>
              <a:srgbClr val="02A4BB"/>
            </a:solidFill>
            <a:ln>
              <a:solidFill>
                <a:srgbClr val="02A4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lstStyle/>
            <a:p>
              <a:pPr algn="ctr"/>
              <a:endParaRPr lang="zh-HK" altLang="en-US" sz="15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160135" y="3895725"/>
            <a:ext cx="2226945" cy="1190625"/>
            <a:chOff x="11670" y="6077"/>
            <a:chExt cx="3507" cy="1875"/>
          </a:xfrm>
        </p:grpSpPr>
        <p:sp>
          <p:nvSpPr>
            <p:cNvPr id="21" name="文本框 20"/>
            <p:cNvSpPr txBox="1"/>
            <p:nvPr/>
          </p:nvSpPr>
          <p:spPr>
            <a:xfrm>
              <a:off x="11757" y="6077"/>
              <a:ext cx="3420" cy="626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汪泽鸿</a:t>
              </a:r>
              <a:endParaRPr lang="zh-CN" altLang="en-US" sz="20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1670" y="7055"/>
              <a:ext cx="3265" cy="8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热门视频投放时间</a:t>
              </a:r>
              <a:r>
                <a:rPr lang="zh-CN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的数据爬取</a:t>
              </a: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和番剧</a:t>
              </a:r>
              <a:r>
                <a:rPr lang="zh-CN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模块</a:t>
              </a: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前端页面美化</a:t>
              </a:r>
              <a:r>
                <a:rPr lang="zh-CN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。</a:t>
              </a:r>
              <a:endParaRPr 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1872" y="6707"/>
              <a:ext cx="2134" cy="72"/>
            </a:xfrm>
            <a:prstGeom prst="rect">
              <a:avLst/>
            </a:prstGeom>
            <a:solidFill>
              <a:srgbClr val="F08392"/>
            </a:solidFill>
            <a:ln>
              <a:solidFill>
                <a:srgbClr val="F083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lstStyle/>
            <a:p>
              <a:pPr algn="ctr"/>
              <a:endParaRPr lang="zh-HK" altLang="en-US" sz="15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160135" y="1805305"/>
            <a:ext cx="2227580" cy="1421130"/>
            <a:chOff x="4604" y="6106"/>
            <a:chExt cx="3508" cy="2238"/>
          </a:xfrm>
        </p:grpSpPr>
        <p:sp>
          <p:nvSpPr>
            <p:cNvPr id="64" name="文本框 63"/>
            <p:cNvSpPr txBox="1"/>
            <p:nvPr/>
          </p:nvSpPr>
          <p:spPr>
            <a:xfrm>
              <a:off x="4692" y="6106"/>
              <a:ext cx="3420" cy="62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p>
              <a:r>
                <a:rPr lang="zh-CN" altLang="zh-HK" sz="2000" b="1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兰庆秋</a:t>
              </a:r>
              <a:endParaRPr lang="zh-CN" altLang="zh-HK" sz="20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4604" y="7070"/>
              <a:ext cx="3265" cy="12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>
              <a:spAutoFit/>
            </a:bodyPr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up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主分析模块、番剧模块的数据分析与可视化，番剧模块的前端优化。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4804" y="6700"/>
              <a:ext cx="2134" cy="72"/>
            </a:xfrm>
            <a:prstGeom prst="rect">
              <a:avLst/>
            </a:prstGeom>
            <a:solidFill>
              <a:srgbClr val="02A4BB"/>
            </a:solidFill>
            <a:ln>
              <a:solidFill>
                <a:srgbClr val="02A4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p>
              <a:pPr algn="ctr"/>
              <a:endParaRPr lang="zh-HK" altLang="en-US" sz="15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370965" y="3923665"/>
            <a:ext cx="2226945" cy="1430020"/>
            <a:chOff x="11670" y="6077"/>
            <a:chExt cx="3507" cy="2252"/>
          </a:xfrm>
        </p:grpSpPr>
        <p:sp>
          <p:nvSpPr>
            <p:cNvPr id="71" name="文本框 70"/>
            <p:cNvSpPr txBox="1"/>
            <p:nvPr/>
          </p:nvSpPr>
          <p:spPr>
            <a:xfrm>
              <a:off x="11757" y="6077"/>
              <a:ext cx="3420" cy="626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p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杨雅馨</a:t>
              </a:r>
              <a:endParaRPr lang="zh-CN" altLang="en-US" sz="20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11670" y="7055"/>
              <a:ext cx="3265" cy="12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>
              <a:spAutoFit/>
            </a:bodyPr>
            <a:p>
              <a:pPr>
                <a:lnSpc>
                  <a:spcPct val="130000"/>
                </a:lnSpc>
              </a:pP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鬼畜视频</a:t>
              </a:r>
              <a:r>
                <a:rPr lang="zh-CN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模块的</a:t>
              </a: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数据爬取、鬼畜界面、搜索界面</a:t>
              </a:r>
              <a:r>
                <a:rPr lang="zh-CN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的实现与前端优化。</a:t>
              </a:r>
              <a:endParaRPr lang="zh-CN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11872" y="6707"/>
              <a:ext cx="2134" cy="72"/>
            </a:xfrm>
            <a:prstGeom prst="rect">
              <a:avLst/>
            </a:prstGeom>
            <a:solidFill>
              <a:srgbClr val="F08392"/>
            </a:solidFill>
            <a:ln>
              <a:solidFill>
                <a:srgbClr val="F083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p>
              <a:pPr algn="ctr"/>
              <a:endParaRPr lang="zh-HK" altLang="en-US" sz="15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8638540" y="1805305"/>
            <a:ext cx="2226945" cy="1430020"/>
            <a:chOff x="11670" y="6077"/>
            <a:chExt cx="3507" cy="2252"/>
          </a:xfrm>
        </p:grpSpPr>
        <p:sp>
          <p:nvSpPr>
            <p:cNvPr id="75" name="文本框 74"/>
            <p:cNvSpPr txBox="1"/>
            <p:nvPr/>
          </p:nvSpPr>
          <p:spPr>
            <a:xfrm>
              <a:off x="11757" y="6077"/>
              <a:ext cx="3420" cy="626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r>
                <a:rPr lang="zh-CN" altLang="zh-HK" sz="2000" b="1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秦霄潇</a:t>
              </a:r>
              <a:endParaRPr lang="zh-CN" altLang="zh-HK" sz="20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11670" y="7055"/>
              <a:ext cx="3265" cy="12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up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主分析模块的数据爬取、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up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主分析模块的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页面实现与前端优化。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11872" y="6707"/>
              <a:ext cx="2134" cy="72"/>
            </a:xfrm>
            <a:prstGeom prst="rect">
              <a:avLst/>
            </a:prstGeom>
            <a:solidFill>
              <a:srgbClr val="F08392"/>
            </a:solidFill>
            <a:ln>
              <a:solidFill>
                <a:srgbClr val="F083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lstStyle/>
            <a:p>
              <a:pPr algn="ctr"/>
              <a:endParaRPr lang="zh-HK" altLang="en-US" sz="15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1398270" y="1805305"/>
            <a:ext cx="2227580" cy="1661160"/>
            <a:chOff x="4604" y="6106"/>
            <a:chExt cx="3508" cy="2616"/>
          </a:xfrm>
        </p:grpSpPr>
        <p:sp>
          <p:nvSpPr>
            <p:cNvPr id="79" name="文本框 78"/>
            <p:cNvSpPr txBox="1"/>
            <p:nvPr/>
          </p:nvSpPr>
          <p:spPr>
            <a:xfrm>
              <a:off x="4692" y="6106"/>
              <a:ext cx="3420" cy="62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p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章俊文</a:t>
              </a:r>
              <a:endParaRPr lang="zh-CN" altLang="en-US" sz="20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4604" y="7070"/>
              <a:ext cx="3265" cy="16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>
              <a:spAutoFit/>
            </a:bodyPr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热门视频模块和鬼畜模块的数据分析与可视化，热门视频模块的部分页面实现与前端优化。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4804" y="6700"/>
              <a:ext cx="2134" cy="72"/>
            </a:xfrm>
            <a:prstGeom prst="rect">
              <a:avLst/>
            </a:prstGeom>
            <a:solidFill>
              <a:srgbClr val="02A4BB"/>
            </a:solidFill>
            <a:ln>
              <a:solidFill>
                <a:srgbClr val="02A4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p>
              <a:pPr algn="ctr"/>
              <a:endParaRPr lang="zh-HK" altLang="en-US" sz="15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1"/>
            <a:ext cx="9703135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" t="31567" r="14148" b="81"/>
          <a:stretch>
            <a:fillRect/>
          </a:stretch>
        </p:blipFill>
        <p:spPr>
          <a:xfrm rot="5400000">
            <a:off x="570153" y="-580914"/>
            <a:ext cx="6863379" cy="800369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79118" y="2735484"/>
            <a:ext cx="5009662" cy="1197610"/>
          </a:xfrm>
          <a:prstGeom prst="rect">
            <a:avLst/>
          </a:prstGeom>
          <a:noFill/>
          <a:ln w="28575">
            <a:solidFill>
              <a:srgbClr val="FEFEFE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spc="3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需求分析</a:t>
            </a:r>
            <a:endParaRPr lang="zh-CN" altLang="en-US" sz="8000" b="1" spc="3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 descr="bilibili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53840" y="2042160"/>
            <a:ext cx="817880" cy="74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tags/tag1.xml><?xml version="1.0" encoding="utf-8"?>
<p:tagLst xmlns:p="http://schemas.openxmlformats.org/presentationml/2006/main">
  <p:tag name="ISPRING_PRESENTATION_TITLE" val="清新几何毕业答辩PPT模板"/>
</p:tagLst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2918</Words>
  <Application>WPS 演示</Application>
  <PresentationFormat>自定义</PresentationFormat>
  <Paragraphs>305</Paragraphs>
  <Slides>32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54" baseType="lpstr">
      <vt:lpstr>Arial</vt:lpstr>
      <vt:lpstr>方正书宋_GBK</vt:lpstr>
      <vt:lpstr>Wingdings</vt:lpstr>
      <vt:lpstr>Arial</vt:lpstr>
      <vt:lpstr>宋体</vt:lpstr>
      <vt:lpstr>汉仪书宋二KW</vt:lpstr>
      <vt:lpstr>微软雅黑</vt:lpstr>
      <vt:lpstr>黑体</vt:lpstr>
      <vt:lpstr>Century Gothic</vt:lpstr>
      <vt:lpstr>苹方-简</vt:lpstr>
      <vt:lpstr>汉仪中黑KW</vt:lpstr>
      <vt:lpstr>汉仪旗黑</vt:lpstr>
      <vt:lpstr>宋体</vt:lpstr>
      <vt:lpstr>Arial Unicode MS</vt:lpstr>
      <vt:lpstr>Calibri</vt:lpstr>
      <vt:lpstr>Helvetica Neue</vt:lpstr>
      <vt:lpstr>微軟正黑體</vt:lpstr>
      <vt:lpstr>冬青黑体简体中文</vt:lpstr>
      <vt:lpstr>微软雅黑</vt:lpstr>
      <vt:lpstr>楷体</vt:lpstr>
      <vt:lpstr>汉仪楷体KW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清新几何毕业答辩PPT模板</dc:title>
  <dc:creator>麒雅</dc:creator>
  <cp:lastModifiedBy>qinxiaoxiao</cp:lastModifiedBy>
  <cp:revision>110</cp:revision>
  <dcterms:created xsi:type="dcterms:W3CDTF">2022-07-01T09:10:48Z</dcterms:created>
  <dcterms:modified xsi:type="dcterms:W3CDTF">2022-07-01T09:10:48Z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2052-4.0.0.6524</vt:lpwstr>
  </property>
</Properties>
</file>